
<file path=[Content_Types].xml><?xml version="1.0" encoding="utf-8"?>
<Types xmlns="http://schemas.openxmlformats.org/package/2006/content-types">
  <Override PartName="/ppt/slides/slide18.xml" ContentType="application/vnd.openxmlformats-officedocument.presentationml.slide+xml"/>
  <Override PartName="/ppt/notesSlides/notesSlide4.xml" ContentType="application/vnd.openxmlformats-officedocument.presentationml.notesSlide+xml"/>
  <Override PartName="/ppt/slides/slide9.xml" ContentType="application/vnd.openxmlformats-officedocument.presentationml.slide+xml"/>
  <Override PartName="/ppt/slides/slide41.xml" ContentType="application/vnd.openxmlformats-officedocument.presentationml.slide+xml"/>
  <Override PartName="/ppt/slides/slide14.xml" ContentType="application/vnd.openxmlformats-officedocument.presentationml.slide+xml"/>
  <Override PartName="/ppt/slideLayouts/slideLayout9.xml" ContentType="application/vnd.openxmlformats-officedocument.presentationml.slideLayout+xml"/>
  <Override PartName="/ppt/slideLayouts/slideLayout11.xml" ContentType="application/vnd.openxmlformats-officedocument.presentationml.slideLayout+xml"/>
  <Override PartName="/ppt/slides/slide5.xml" ContentType="application/vnd.openxmlformats-officedocument.presentationml.slide+xml"/>
  <Override PartName="/ppt/slides/slide38.xml" ContentType="application/vnd.openxmlformats-officedocument.presentationml.slide+xml"/>
  <Default Extension="rels" ContentType="application/vnd.openxmlformats-package.relationships+xml"/>
  <Override PartName="/ppt/slides/slide10.xml" ContentType="application/vnd.openxmlformats-officedocument.presentationml.slide+xml"/>
  <Override PartName="/ppt/slideLayouts/slideLayout5.xml" ContentType="application/vnd.openxmlformats-officedocument.presentationml.slideLayout+xml"/>
  <Override PartName="/ppt/notesMasters/notesMaster1.xml" ContentType="application/vnd.openxmlformats-officedocument.presentationml.notesMaster+xml"/>
  <Override PartName="/ppt/slides/slide1.xml" ContentType="application/vnd.openxmlformats-officedocument.presentationml.slide+xml"/>
  <Override PartName="/ppt/slides/slide26.xml" ContentType="application/vnd.openxmlformats-officedocument.presentationml.slide+xml"/>
  <Override PartName="/ppt/slides/slide34.xml" ContentType="application/vnd.openxmlformats-officedocument.presentationml.slide+xml"/>
  <Default Extension="jpeg" ContentType="image/jpeg"/>
  <Override PartName="/ppt/theme/theme2.xml" ContentType="application/vnd.openxmlformats-officedocument.theme+xml"/>
  <Override PartName="/ppt/slideLayouts/slideLayout1.xml" ContentType="application/vnd.openxmlformats-officedocument.presentationml.slideLayout+xml"/>
  <Override PartName="/docProps/app.xml" ContentType="application/vnd.openxmlformats-officedocument.extended-properties+xml"/>
  <Override PartName="/ppt/slides/slide22.xml" ContentType="application/vnd.openxmlformats-officedocument.presentationml.slide+xml"/>
  <Override PartName="/ppt/slides/slide30.xml" ContentType="application/vnd.openxmlformats-officedocument.presentationml.slide+xml"/>
  <Default Extension="xml" ContentType="application/xml"/>
  <Override PartName="/ppt/slides/slide19.xml" ContentType="application/vnd.openxmlformats-officedocument.presentationml.slide+xml"/>
  <Override PartName="/ppt/tableStyles.xml" ContentType="application/vnd.openxmlformats-officedocument.presentationml.tableStyles+xml"/>
  <Override PartName="/ppt/slides/slide42.xml" ContentType="application/vnd.openxmlformats-officedocument.presentationml.slide+xml"/>
  <Override PartName="/ppt/slides/slide15.xml" ContentType="application/vnd.openxmlformats-officedocument.presentationml.slide+xml"/>
  <Override PartName="/ppt/notesSlides/notesSlide1.xml" ContentType="application/vnd.openxmlformats-officedocument.presentationml.notesSlide+xml"/>
  <Override PartName="/ppt/slides/slide6.xml" ContentType="application/vnd.openxmlformats-officedocument.presentationml.slide+xml"/>
  <Override PartName="/ppt/slides/slide39.xml" ContentType="application/vnd.openxmlformats-officedocument.presentationml.slide+xml"/>
  <Override PartName="/docProps/core.xml" ContentType="application/vnd.openxmlformats-package.core-properties+xml"/>
  <Override PartName="/ppt/slides/slide11.xml" ContentType="application/vnd.openxmlformats-officedocument.presentationml.slide+xml"/>
  <Override PartName="/ppt/slideLayouts/slideLayout6.xml" ContentType="application/vnd.openxmlformats-officedocument.presentationml.slideLayout+xml"/>
  <Override PartName="/ppt/slides/slide27.xml" ContentType="application/vnd.openxmlformats-officedocument.presentationml.slide+xml"/>
  <Override PartName="/ppt/slides/slide35.xml" ContentType="application/vnd.openxmlformats-officedocument.presentationml.slide+xml"/>
  <Override PartName="/ppt/slides/slide2.xml" ContentType="application/vnd.openxmlformats-officedocument.presentationml.slide+xml"/>
  <Override PartName="/ppt/slideLayouts/slideLayout2.xml" ContentType="application/vnd.openxmlformats-officedocument.presentationml.slideLayout+xml"/>
  <Override PartName="/ppt/slides/slide23.xml" ContentType="application/vnd.openxmlformats-officedocument.presentationml.slide+xml"/>
  <Override PartName="/ppt/slides/slide31.xml" ContentType="application/vnd.openxmlformats-officedocument.presentationml.slide+xml"/>
  <Override PartName="/ppt/slides/slide16.xml" ContentType="application/vnd.openxmlformats-officedocument.presentationml.slide+xml"/>
  <Override PartName="/ppt/notesSlides/notesSlide2.xml" ContentType="application/vnd.openxmlformats-officedocument.presentationml.notesSlide+xml"/>
  <Override PartName="/ppt/slides/slide7.xml" ContentType="application/vnd.openxmlformats-officedocument.presentationml.slide+xml"/>
  <Override PartName="/ppt/presentation.xml" ContentType="application/vnd.openxmlformats-officedocument.presentationml.presentation.main+xml"/>
  <Override PartName="/ppt/slides/slide12.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28.xml" ContentType="application/vnd.openxmlformats-officedocument.presentationml.slide+xml"/>
  <Override PartName="/ppt/slides/slide36.xml" ContentType="application/vnd.openxmlformats-officedocument.presentationml.slide+xml"/>
  <Override PartName="/ppt/slideLayouts/slideLayout3.xml" ContentType="application/vnd.openxmlformats-officedocument.presentationml.slideLayout+xml"/>
  <Override PartName="/ppt/slides/slide24.xml" ContentType="application/vnd.openxmlformats-officedocument.presentationml.slide+xml"/>
  <Override PartName="/ppt/slides/slide32.xml" ContentType="application/vnd.openxmlformats-officedocument.presentationml.slide+xml"/>
  <Override PartName="/ppt/slides/slide20.xml" ContentType="application/vnd.openxmlformats-officedocument.presentationml.slide+xml"/>
  <Override PartName="/ppt/slides/slide17.xml" ContentType="application/vnd.openxmlformats-officedocument.presentationml.slide+xml"/>
  <Override PartName="/ppt/notesSlides/notesSlide3.xml" ContentType="application/vnd.openxmlformats-officedocument.presentationml.notesSlide+xml"/>
  <Override PartName="/ppt/slides/slide8.xml" ContentType="application/vnd.openxmlformats-officedocument.presentationml.slide+xml"/>
  <Override PartName="/ppt/slides/slide40.xml" ContentType="application/vnd.openxmlformats-officedocument.presentationml.slide+xml"/>
  <Override PartName="/ppt/presProps.xml" ContentType="application/vnd.openxmlformats-officedocument.presentationml.presProps+xml"/>
  <Override PartName="/ppt/slides/slide13.xml" ContentType="application/vnd.openxmlformats-officedocument.presentationml.slide+xml"/>
  <Override PartName="/ppt/slideLayouts/slideLayout8.xml" ContentType="application/vnd.openxmlformats-officedocument.presentationml.slideLayout+xml"/>
  <Override PartName="/ppt/slideLayouts/slideLayout10.xml" ContentType="application/vnd.openxmlformats-officedocument.presentationml.slideLayout+xml"/>
  <Override PartName="/ppt/slides/slide4.xml" ContentType="application/vnd.openxmlformats-officedocument.presentationml.slide+xml"/>
  <Override PartName="/ppt/slides/slide37.xml" ContentType="application/vnd.openxmlformats-officedocument.presentationml.slide+xml"/>
  <Override PartName="/ppt/slides/slide29.xml" ContentType="application/vnd.openxmlformats-officedocument.presentationml.slide+xml"/>
  <Override PartName="/ppt/slideLayouts/slideLayout4.xml" ContentType="application/vnd.openxmlformats-officedocument.presentationml.slideLayout+xml"/>
  <Override PartName="/ppt/slides/slide25.xml" ContentType="application/vnd.openxmlformats-officedocument.presentationml.slide+xml"/>
  <Override PartName="/ppt/slides/slide33.xml" ContentType="application/vnd.openxmlformats-officedocument.presentationml.slide+xml"/>
  <Override PartName="/ppt/slideMasters/slideMaster1.xml" ContentType="application/vnd.openxmlformats-officedocument.presentationml.slideMaster+xml"/>
  <Override PartName="/ppt/theme/theme1.xml" ContentType="application/vnd.openxmlformats-officedocument.theme+xml"/>
  <Override PartName="/ppt/slides/slide21.xml" ContentType="application/vnd.openxmlformats-officedocument.presentationml.slide+xml"/>
  <Default Extension="bin" ContentType="application/vnd.openxmlformats-officedocument.presentationml.printerSettings"/>
  <Override PartName="/ppt/viewProps.xml" ContentType="application/vnd.openxmlformats-officedocument.presentationml.viewProp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p:sldMasterIdLst>
    <p:sldMasterId id="2147483648" r:id="rId1"/>
  </p:sldMasterIdLst>
  <p:notesMasterIdLst>
    <p:notesMasterId r:id="rId44"/>
  </p:notesMasterIdLst>
  <p:sldIdLst>
    <p:sldId id="257" r:id="rId2"/>
    <p:sldId id="258" r:id="rId3"/>
    <p:sldId id="259" r:id="rId4"/>
    <p:sldId id="268" r:id="rId5"/>
    <p:sldId id="269" r:id="rId6"/>
    <p:sldId id="302" r:id="rId7"/>
    <p:sldId id="270" r:id="rId8"/>
    <p:sldId id="271" r:id="rId9"/>
    <p:sldId id="303" r:id="rId10"/>
    <p:sldId id="262" r:id="rId11"/>
    <p:sldId id="263" r:id="rId12"/>
    <p:sldId id="264" r:id="rId13"/>
    <p:sldId id="265" r:id="rId14"/>
    <p:sldId id="266" r:id="rId15"/>
    <p:sldId id="267" r:id="rId16"/>
    <p:sldId id="277" r:id="rId17"/>
    <p:sldId id="278" r:id="rId18"/>
    <p:sldId id="260" r:id="rId19"/>
    <p:sldId id="273" r:id="rId20"/>
    <p:sldId id="274" r:id="rId21"/>
    <p:sldId id="275" r:id="rId22"/>
    <p:sldId id="261" r:id="rId23"/>
    <p:sldId id="276" r:id="rId24"/>
    <p:sldId id="279" r:id="rId25"/>
    <p:sldId id="280" r:id="rId26"/>
    <p:sldId id="289" r:id="rId27"/>
    <p:sldId id="281" r:id="rId28"/>
    <p:sldId id="290" r:id="rId29"/>
    <p:sldId id="282" r:id="rId30"/>
    <p:sldId id="292" r:id="rId31"/>
    <p:sldId id="283" r:id="rId32"/>
    <p:sldId id="291" r:id="rId33"/>
    <p:sldId id="284" r:id="rId34"/>
    <p:sldId id="293" r:id="rId35"/>
    <p:sldId id="285" r:id="rId36"/>
    <p:sldId id="294" r:id="rId37"/>
    <p:sldId id="299" r:id="rId38"/>
    <p:sldId id="295" r:id="rId39"/>
    <p:sldId id="298" r:id="rId40"/>
    <p:sldId id="300" r:id="rId41"/>
    <p:sldId id="288" r:id="rId42"/>
    <p:sldId id="301" r:id="rId4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showPr showNarration="1">
    <p:present/>
    <p:sldAll/>
    <p:penClr>
      <a:prstClr val="red"/>
    </p:penClr>
    <p:extLst>
      <p:ext uri="{EC167BDD-8182-4AB7-AECC-EB403E3ABB37}">
        <p14:laserClr xmlns:p14="http://schemas.microsoft.com/office/powerpoint/2010/main" xmlns:p="http://schemas.openxmlformats.org/presentationml/2006/main" xmlns:r="http://schemas.openxmlformats.org/officeDocument/2006/relationships" xmlns:a="http://schemas.openxmlformats.org/drawingml/2006/main" xmlns="">
          <a:srgbClr val="FF0000"/>
        </p14:laserClr>
      </p:ext>
      <p:ext uri="{2FDB2607-1784-4EEB-B798-7EB5836EED8A}">
        <p14:showMediaCtrls xmlns:p14="http://schemas.microsoft.com/office/powerpoint/2010/main" xmlns:p="http://schemas.openxmlformats.org/presentationml/2006/main" xmlns:r="http://schemas.openxmlformats.org/officeDocument/2006/relationships" xmlns:a="http://schemas.openxmlformats.org/drawingml/2006/main" xmlns="" val="1"/>
      </p:ext>
    </p:extLst>
  </p:showPr>
  <p:extLst>
    <p:ext uri="{E76CE94A-603C-4142-B9EB-6D1370010A27}">
      <p14:discardImageEditData xmlns:p14="http://schemas.microsoft.com/office/powerpoint/2010/main" xmlns:p="http://schemas.openxmlformats.org/presentationml/2006/main" xmlns:r="http://schemas.openxmlformats.org/officeDocument/2006/relationships" xmlns:a="http://schemas.openxmlformats.org/drawingml/2006/main" xmlns="" val="0"/>
    </p:ext>
    <p:ext uri="{D31A062A-798A-4329-ABDD-BBA856620510}">
      <p14:defaultImageDpi xmlns:p14="http://schemas.microsoft.com/office/powerpoint/2010/main" xmlns:p="http://schemas.openxmlformats.org/presentationml/2006/main" xmlns:r="http://schemas.openxmlformats.org/officeDocument/2006/relationships" xmlns:a="http://schemas.openxmlformats.org/drawingml/2006/main" xmlns=""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22593" autoAdjust="0"/>
    <p:restoredTop sz="94671" autoAdjust="0"/>
  </p:normalViewPr>
  <p:slideViewPr>
    <p:cSldViewPr>
      <p:cViewPr>
        <p:scale>
          <a:sx n="82" d="100"/>
          <a:sy n="82" d="100"/>
        </p:scale>
        <p:origin x="-1312" y="-79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46" Type="http://schemas.openxmlformats.org/officeDocument/2006/relationships/presProps" Target="presProps.xml"/><Relationship Id="rId47" Type="http://schemas.openxmlformats.org/officeDocument/2006/relationships/viewProps" Target="viewProps.xml"/><Relationship Id="rId48" Type="http://schemas.openxmlformats.org/officeDocument/2006/relationships/theme" Target="theme/theme1.xml"/><Relationship Id="rId49" Type="http://schemas.openxmlformats.org/officeDocument/2006/relationships/tableStyles" Target="tableStyles.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slide" Target="slides/slide29.xml"/><Relationship Id="rId31" Type="http://schemas.openxmlformats.org/officeDocument/2006/relationships/slide" Target="slides/slide30.xml"/><Relationship Id="rId32" Type="http://schemas.openxmlformats.org/officeDocument/2006/relationships/slide" Target="slides/slide31.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slide" Target="slides/slide32.xml"/><Relationship Id="rId34" Type="http://schemas.openxmlformats.org/officeDocument/2006/relationships/slide" Target="slides/slide33.xml"/><Relationship Id="rId35" Type="http://schemas.openxmlformats.org/officeDocument/2006/relationships/slide" Target="slides/slide34.xml"/><Relationship Id="rId36" Type="http://schemas.openxmlformats.org/officeDocument/2006/relationships/slide" Target="slides/slide35.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37" Type="http://schemas.openxmlformats.org/officeDocument/2006/relationships/slide" Target="slides/slide36.xml"/><Relationship Id="rId38" Type="http://schemas.openxmlformats.org/officeDocument/2006/relationships/slide" Target="slides/slide37.xml"/><Relationship Id="rId39" Type="http://schemas.openxmlformats.org/officeDocument/2006/relationships/slide" Target="slides/slide38.xml"/><Relationship Id="rId40" Type="http://schemas.openxmlformats.org/officeDocument/2006/relationships/slide" Target="slides/slide39.xml"/><Relationship Id="rId41" Type="http://schemas.openxmlformats.org/officeDocument/2006/relationships/slide" Target="slides/slide40.xml"/><Relationship Id="rId42" Type="http://schemas.openxmlformats.org/officeDocument/2006/relationships/slide" Target="slides/slide41.xml"/><Relationship Id="rId43" Type="http://schemas.openxmlformats.org/officeDocument/2006/relationships/slide" Target="slides/slide42.xml"/><Relationship Id="rId44" Type="http://schemas.openxmlformats.org/officeDocument/2006/relationships/notesMaster" Target="notesMasters/notesMaster1.xml"/><Relationship Id="rId45" Type="http://schemas.openxmlformats.org/officeDocument/2006/relationships/printerSettings" Target="printerSettings/printerSettings1.bin"/></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61BAA6D4-4BB1-4A74-B4DE-A871E639AED7}" type="datetimeFigureOut">
              <a:rPr lang="en-US" smtClean="0"/>
              <a:pPr/>
              <a:t>1/12/11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9364E37-8DFC-42F0-A632-7E87679434D1}" type="slidenum">
              <a:rPr lang="en-US" smtClean="0"/>
              <a:pPr/>
              <a:t>‹#›</a:t>
            </a:fld>
            <a:endParaRPr lang="en-US"/>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106947382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7.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3.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8.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How long in advance:</a:t>
            </a:r>
          </a:p>
          <a:p>
            <a:r>
              <a:rPr lang="en-US" dirty="0" smtClean="0"/>
              <a:t>	OSEP believes local</a:t>
            </a:r>
            <a:r>
              <a:rPr lang="en-US" baseline="0" dirty="0" smtClean="0"/>
              <a:t> officials are in the best position to determine how far in advance to provide the notification.  This will vary based on a number of factors including the distance parents typically must travel, meeting location, availability of childcare etc.</a:t>
            </a:r>
          </a:p>
          <a:p>
            <a:endParaRPr lang="en-US" baseline="0" dirty="0" smtClean="0"/>
          </a:p>
          <a:p>
            <a:r>
              <a:rPr lang="en-US" baseline="0" dirty="0" smtClean="0"/>
              <a:t>How many times must a district attempt to get the parent to agree to attend the IEP?</a:t>
            </a:r>
          </a:p>
          <a:p>
            <a:r>
              <a:rPr lang="en-US" baseline="0" dirty="0" smtClean="0"/>
              <a:t>The regulations do not specify a particular number of attempts.  However, the district must ensure that a detailed record of the attempts is maintained.  </a:t>
            </a:r>
            <a:endParaRPr lang="en-US" dirty="0"/>
          </a:p>
        </p:txBody>
      </p:sp>
      <p:sp>
        <p:nvSpPr>
          <p:cNvPr id="4" name="Slide Number Placeholder 3"/>
          <p:cNvSpPr>
            <a:spLocks noGrp="1"/>
          </p:cNvSpPr>
          <p:nvPr>
            <p:ph type="sldNum" sz="quarter" idx="10"/>
          </p:nvPr>
        </p:nvSpPr>
        <p:spPr/>
        <p:txBody>
          <a:bodyPr/>
          <a:lstStyle/>
          <a:p>
            <a:fld id="{59364E37-8DFC-42F0-A632-7E87679434D1}" type="slidenum">
              <a:rPr lang="en-US" smtClean="0"/>
              <a:pPr/>
              <a:t>17</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3-5yr olds regular ed. Teacher =preschool</a:t>
            </a:r>
            <a:r>
              <a:rPr lang="en-US" baseline="0" dirty="0" smtClean="0"/>
              <a:t> teacher,  Head Start teacher or Kindergarten teacher</a:t>
            </a:r>
          </a:p>
          <a:p>
            <a:r>
              <a:rPr lang="en-US" baseline="0" dirty="0" smtClean="0"/>
              <a:t>Not participating in general </a:t>
            </a:r>
            <a:r>
              <a:rPr lang="en-US" baseline="0" dirty="0" err="1" smtClean="0"/>
              <a:t>ed</a:t>
            </a:r>
            <a:r>
              <a:rPr lang="en-US" baseline="0" dirty="0" smtClean="0"/>
              <a:t> at all (severe/profound) no regular </a:t>
            </a:r>
            <a:r>
              <a:rPr lang="en-US" baseline="0" dirty="0" err="1" smtClean="0"/>
              <a:t>ed</a:t>
            </a:r>
            <a:r>
              <a:rPr lang="en-US" baseline="0" dirty="0" smtClean="0"/>
              <a:t> teacher required</a:t>
            </a:r>
            <a:endParaRPr lang="en-US" dirty="0"/>
          </a:p>
        </p:txBody>
      </p:sp>
      <p:sp>
        <p:nvSpPr>
          <p:cNvPr id="4" name="Slide Number Placeholder 3"/>
          <p:cNvSpPr>
            <a:spLocks noGrp="1"/>
          </p:cNvSpPr>
          <p:nvPr>
            <p:ph type="sldNum" sz="quarter" idx="10"/>
          </p:nvPr>
        </p:nvSpPr>
        <p:spPr/>
        <p:txBody>
          <a:bodyPr/>
          <a:lstStyle/>
          <a:p>
            <a:fld id="{59364E37-8DFC-42F0-A632-7E87679434D1}" type="slidenum">
              <a:rPr lang="en-US" smtClean="0"/>
              <a:pPr/>
              <a:t>23</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59364E37-8DFC-42F0-A632-7E87679434D1}" type="slidenum">
              <a:rPr lang="en-US" smtClean="0"/>
              <a:pPr/>
              <a:t>28</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51CE5CA7-8B08-43BB-9281-4A68563284C7}" type="slidenum">
              <a:rPr lang="en-US" smtClean="0"/>
              <a:pPr/>
              <a:t>41</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28CC24B-ABE7-43E7-8AC9-053928631C16}" type="datetimeFigureOut">
              <a:rPr lang="en-US" smtClean="0"/>
              <a:pPr/>
              <a:t>1/12/11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3B08FD-4346-4B2A-96A2-D4A978572C6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28CC24B-ABE7-43E7-8AC9-053928631C16}" type="datetimeFigureOut">
              <a:rPr lang="en-US" smtClean="0"/>
              <a:pPr/>
              <a:t>1/12/11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3B08FD-4346-4B2A-96A2-D4A978572C6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28CC24B-ABE7-43E7-8AC9-053928631C16}" type="datetimeFigureOut">
              <a:rPr lang="en-US" smtClean="0"/>
              <a:pPr/>
              <a:t>1/12/11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3B08FD-4346-4B2A-96A2-D4A978572C6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28CC24B-ABE7-43E7-8AC9-053928631C16}" type="datetimeFigureOut">
              <a:rPr lang="en-US" smtClean="0"/>
              <a:pPr/>
              <a:t>1/12/11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3B08FD-4346-4B2A-96A2-D4A978572C6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28CC24B-ABE7-43E7-8AC9-053928631C16}" type="datetimeFigureOut">
              <a:rPr lang="en-US" smtClean="0"/>
              <a:pPr/>
              <a:t>1/12/11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3B08FD-4346-4B2A-96A2-D4A978572C6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28CC24B-ABE7-43E7-8AC9-053928631C16}" type="datetimeFigureOut">
              <a:rPr lang="en-US" smtClean="0"/>
              <a:pPr/>
              <a:t>1/12/11</a:t>
            </a:fld>
            <a:endParaRPr lang="en-US"/>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13B08FD-4346-4B2A-96A2-D4A978572C6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28CC24B-ABE7-43E7-8AC9-053928631C16}" type="datetimeFigureOut">
              <a:rPr lang="en-US" smtClean="0"/>
              <a:pPr/>
              <a:t>1/12/11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13B08FD-4346-4B2A-96A2-D4A978572C6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28CC24B-ABE7-43E7-8AC9-053928631C16}" type="datetimeFigureOut">
              <a:rPr lang="en-US" smtClean="0"/>
              <a:pPr/>
              <a:t>1/12/11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13B08FD-4346-4B2A-96A2-D4A978572C6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28CC24B-ABE7-43E7-8AC9-053928631C16}" type="datetimeFigureOut">
              <a:rPr lang="en-US" smtClean="0"/>
              <a:pPr/>
              <a:t>1/12/11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13B08FD-4346-4B2A-96A2-D4A978572C6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28CC24B-ABE7-43E7-8AC9-053928631C16}" type="datetimeFigureOut">
              <a:rPr lang="en-US" smtClean="0"/>
              <a:pPr/>
              <a:t>1/12/11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3B08FD-4346-4B2A-96A2-D4A978572C6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28CC24B-ABE7-43E7-8AC9-053928631C16}" type="datetimeFigureOut">
              <a:rPr lang="en-US" smtClean="0"/>
              <a:pPr/>
              <a:t>1/12/11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3B08FD-4346-4B2A-96A2-D4A978572C6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3" Type="http://schemas.openxmlformats.org/officeDocument/2006/relationships/image" Target="../media/image1.jpeg"/><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Pr>
        <a:gradFill flip="none" rotWithShape="1">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tileRect/>
        </a:gradFill>
        <a:effectLst/>
      </p:bgPr>
    </p:bg>
    <p:spTree>
      <p:nvGrpSpPr>
        <p:cNvPr id="1" name=""/>
        <p:cNvGrpSpPr/>
        <p:nvPr/>
      </p:nvGrpSpPr>
      <p:grpSpPr>
        <a:xfrm>
          <a:off x="0" y="0"/>
          <a:ext cx="0" cy="0"/>
          <a:chOff x="0" y="0"/>
          <a:chExt cx="0" cy="0"/>
        </a:xfrm>
      </p:grpSpPr>
      <p:pic>
        <p:nvPicPr>
          <p:cNvPr id="8" name="Picture 7" descr="Final Powerpoint C1.jpg"/>
          <p:cNvPicPr>
            <a:picLocks noChangeAspect="1"/>
          </p:cNvPicPr>
          <p:nvPr userDrawn="1"/>
        </p:nvPicPr>
        <p:blipFill>
          <a:blip r:embed="rId13" cstate="print"/>
          <a:srcRect t="82222"/>
          <a:stretch>
            <a:fillRect/>
          </a:stretch>
        </p:blipFill>
        <p:spPr>
          <a:xfrm>
            <a:off x="381000" y="6019800"/>
            <a:ext cx="4905376" cy="656100"/>
          </a:xfrm>
          <a:prstGeom prst="rect">
            <a:avLst/>
          </a:prstGeom>
        </p:spPr>
      </p:pic>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28CC24B-ABE7-43E7-8AC9-053928631C16}" type="datetimeFigureOut">
              <a:rPr lang="en-US" smtClean="0"/>
              <a:pPr/>
              <a:t>1/12/11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3B08FD-4346-4B2A-96A2-D4A978572C6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jpeg"/></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jpeg"/></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jpeg"/></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jpe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jpeg"/></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jpeg"/></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jpeg"/></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www.education.ne.gov/sped/assessment.html" TargetMode="Externa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 Id="rId3" Type="http://schemas.openxmlformats.org/officeDocument/2006/relationships/image" Target="../media/image2.jpeg"/></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Special Education</a:t>
            </a:r>
            <a:br>
              <a:rPr lang="en-US" dirty="0" smtClean="0"/>
            </a:br>
            <a:r>
              <a:rPr lang="en-US" dirty="0" smtClean="0"/>
              <a:t>File Reviews</a:t>
            </a:r>
            <a:endParaRPr lang="en-US" dirty="0"/>
          </a:p>
        </p:txBody>
      </p:sp>
      <p:sp>
        <p:nvSpPr>
          <p:cNvPr id="3" name="Subtitle 2"/>
          <p:cNvSpPr>
            <a:spLocks noGrp="1"/>
          </p:cNvSpPr>
          <p:nvPr>
            <p:ph type="subTitle" idx="1"/>
          </p:nvPr>
        </p:nvSpPr>
        <p:spPr>
          <a:xfrm>
            <a:off x="1371600" y="3352800"/>
            <a:ext cx="6400800" cy="1752600"/>
          </a:xfrm>
        </p:spPr>
        <p:txBody>
          <a:bodyPr/>
          <a:lstStyle/>
          <a:p>
            <a:endParaRPr lang="en-US" sz="2800" i="1" dirty="0" smtClean="0"/>
          </a:p>
          <a:p>
            <a:r>
              <a:rPr lang="en-US" sz="2800" i="1" dirty="0" smtClean="0"/>
              <a:t>What are we looking for?</a:t>
            </a:r>
          </a:p>
          <a:p>
            <a:r>
              <a:rPr lang="en-US" sz="2800" i="1" dirty="0" smtClean="0"/>
              <a:t>How do we know when we’ve found it?</a:t>
            </a:r>
            <a:endParaRPr lang="en-US" sz="2800" i="1"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MDT </a:t>
            </a:r>
            <a:endParaRPr lang="en-US" dirty="0"/>
          </a:p>
        </p:txBody>
      </p:sp>
      <p:sp>
        <p:nvSpPr>
          <p:cNvPr id="3" name="Content Placeholder 2"/>
          <p:cNvSpPr>
            <a:spLocks noGrp="1"/>
          </p:cNvSpPr>
          <p:nvPr>
            <p:ph idx="1"/>
          </p:nvPr>
        </p:nvSpPr>
        <p:spPr/>
        <p:txBody>
          <a:bodyPr>
            <a:normAutofit/>
          </a:bodyPr>
          <a:lstStyle/>
          <a:p>
            <a:pPr>
              <a:buNone/>
            </a:pPr>
            <a:r>
              <a:rPr lang="en-US" dirty="0" smtClean="0"/>
              <a:t>Purpose of the MDT is to determine eligibility and to determine student’s needs.</a:t>
            </a:r>
          </a:p>
          <a:p>
            <a:pPr>
              <a:buNone/>
            </a:pPr>
            <a:r>
              <a:rPr lang="en-US" dirty="0" smtClean="0"/>
              <a:t>Except for SLD, there are no longer any specific requirements for team membership – although the parent must be a member of the MDT. </a:t>
            </a:r>
            <a:r>
              <a:rPr lang="en-US" sz="1600" dirty="0" smtClean="0">
                <a:solidFill>
                  <a:srgbClr val="FF0000"/>
                </a:solidFill>
              </a:rPr>
              <a:t>The suggested team members in the TA document are best practice.</a:t>
            </a:r>
          </a:p>
          <a:p>
            <a:pPr>
              <a:buNone/>
            </a:pPr>
            <a:r>
              <a:rPr lang="en-US" dirty="0" smtClean="0"/>
              <a:t>Verification criteria has been moved to the TA document (except for SLD).</a:t>
            </a:r>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MDT Report</a:t>
            </a:r>
            <a:br>
              <a:rPr lang="en-US" dirty="0" smtClean="0"/>
            </a:br>
            <a:r>
              <a:rPr lang="en-US" dirty="0" smtClean="0"/>
              <a:t>Common Questions</a:t>
            </a:r>
            <a:endParaRPr lang="en-US" dirty="0"/>
          </a:p>
        </p:txBody>
      </p:sp>
      <p:sp>
        <p:nvSpPr>
          <p:cNvPr id="3" name="Content Placeholder 2"/>
          <p:cNvSpPr>
            <a:spLocks noGrp="1"/>
          </p:cNvSpPr>
          <p:nvPr>
            <p:ph idx="1"/>
          </p:nvPr>
        </p:nvSpPr>
        <p:spPr>
          <a:xfrm>
            <a:off x="457200" y="1600200"/>
            <a:ext cx="8458200" cy="4525963"/>
          </a:xfrm>
        </p:spPr>
        <p:txBody>
          <a:bodyPr>
            <a:normAutofit fontScale="92500" lnSpcReduction="20000"/>
          </a:bodyPr>
          <a:lstStyle/>
          <a:p>
            <a:r>
              <a:rPr lang="en-US" dirty="0" smtClean="0"/>
              <a:t>Must the parent sign the MDT report?  </a:t>
            </a:r>
            <a:r>
              <a:rPr lang="en-US" sz="1800" dirty="0" smtClean="0">
                <a:solidFill>
                  <a:srgbClr val="FF0000"/>
                </a:solidFill>
              </a:rPr>
              <a:t>Yes, if parent disagrees school team can say child qualifies.  Parent can then refuse services.</a:t>
            </a:r>
            <a:endParaRPr lang="en-US" dirty="0" smtClean="0"/>
          </a:p>
          <a:p>
            <a:r>
              <a:rPr lang="en-US" dirty="0" smtClean="0"/>
              <a:t>Is an MDT meeting required?  </a:t>
            </a:r>
            <a:r>
              <a:rPr lang="en-US" sz="1800" dirty="0" smtClean="0">
                <a:solidFill>
                  <a:srgbClr val="FF0000"/>
                </a:solidFill>
              </a:rPr>
              <a:t>No, meeting is best practice</a:t>
            </a:r>
            <a:endParaRPr lang="en-US" dirty="0" smtClean="0"/>
          </a:p>
          <a:p>
            <a:r>
              <a:rPr lang="en-US" dirty="0" smtClean="0"/>
              <a:t>What about “secondary” disabilities? </a:t>
            </a:r>
            <a:r>
              <a:rPr lang="en-US" sz="1800" dirty="0" smtClean="0">
                <a:solidFill>
                  <a:srgbClr val="FF0000"/>
                </a:solidFill>
              </a:rPr>
              <a:t>Not a requirement</a:t>
            </a:r>
            <a:endParaRPr lang="en-US" dirty="0" smtClean="0"/>
          </a:p>
          <a:p>
            <a:r>
              <a:rPr lang="en-US" dirty="0" smtClean="0"/>
              <a:t>Must the MDT report include a section on “educational needs” of the child or is attaching the various evaluations sufficient? </a:t>
            </a:r>
            <a:r>
              <a:rPr lang="en-US" sz="1800" dirty="0" smtClean="0">
                <a:solidFill>
                  <a:srgbClr val="FF0000"/>
                </a:solidFill>
              </a:rPr>
              <a:t>Yes, the educational needs must be included in the MDT report.</a:t>
            </a:r>
            <a:endParaRPr lang="en-US" dirty="0" smtClean="0"/>
          </a:p>
          <a:p>
            <a:r>
              <a:rPr lang="en-US" dirty="0" smtClean="0"/>
              <a:t>What is the timeline for sending a copy to the parent?  </a:t>
            </a:r>
            <a:r>
              <a:rPr lang="en-US" sz="1800" dirty="0" smtClean="0">
                <a:solidFill>
                  <a:srgbClr val="FF0000"/>
                </a:solidFill>
              </a:rPr>
              <a:t>Evaluations must be completed in 45 school days.  What is the date that the evaluation is completed if there is no meeting? – NDE did not give criteria.  A copy must be sent to parents within the timeline in the district’s policies/procedures.</a:t>
            </a:r>
            <a:endParaRPr lang="en-US" dirty="0" smtClean="0"/>
          </a:p>
          <a:p>
            <a:endParaRPr lang="en-U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MDT Report</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When does the </a:t>
            </a:r>
            <a:r>
              <a:rPr lang="en-US" dirty="0" smtClean="0">
                <a:solidFill>
                  <a:srgbClr val="FF0000"/>
                </a:solidFill>
              </a:rPr>
              <a:t>45</a:t>
            </a:r>
            <a:r>
              <a:rPr lang="en-US" dirty="0" smtClean="0"/>
              <a:t> day timeline for the initial MDT evaluation begin and end? </a:t>
            </a:r>
            <a:r>
              <a:rPr lang="en-US" sz="1800" dirty="0" smtClean="0">
                <a:solidFill>
                  <a:srgbClr val="FF0000"/>
                </a:solidFill>
              </a:rPr>
              <a:t>It begins when district receives consent It ends when the parent signs the MDT form.</a:t>
            </a:r>
            <a:endParaRPr lang="en-US" dirty="0" smtClean="0"/>
          </a:p>
          <a:p>
            <a:r>
              <a:rPr lang="en-US" dirty="0" smtClean="0"/>
              <a:t>Why is the MDT requirements and report different for SLD from all other categories? </a:t>
            </a:r>
            <a:r>
              <a:rPr lang="en-US" sz="1800" dirty="0" smtClean="0">
                <a:solidFill>
                  <a:srgbClr val="FF0000"/>
                </a:solidFill>
              </a:rPr>
              <a:t>Federal law has different requirements for SLD.</a:t>
            </a:r>
            <a:endParaRPr lang="en-US" dirty="0" smtClean="0"/>
          </a:p>
          <a:p>
            <a:r>
              <a:rPr lang="en-US" dirty="0" smtClean="0"/>
              <a:t>How is the MDT requirement for SLD different? </a:t>
            </a:r>
            <a:r>
              <a:rPr lang="en-US" sz="1800" dirty="0" smtClean="0">
                <a:solidFill>
                  <a:srgbClr val="FF0000"/>
                </a:solidFill>
              </a:rPr>
              <a:t>You must include behavior observations as related to the disability, rule out vision/hearing loss, rule out cultural differences, identify any medical findings that might be related to the disability.</a:t>
            </a:r>
            <a:endParaRPr lang="en-US" dirty="0" smtClean="0"/>
          </a:p>
          <a:p>
            <a:r>
              <a:rPr lang="en-US" dirty="0" smtClean="0"/>
              <a:t>What about </a:t>
            </a:r>
            <a:r>
              <a:rPr lang="en-US" dirty="0" err="1" smtClean="0"/>
              <a:t>RtI</a:t>
            </a:r>
            <a:r>
              <a:rPr lang="en-US" dirty="0" smtClean="0"/>
              <a:t>?  Any special considerations? </a:t>
            </a:r>
            <a:r>
              <a:rPr lang="en-US" sz="1800" dirty="0" smtClean="0">
                <a:solidFill>
                  <a:srgbClr val="FF0000"/>
                </a:solidFill>
              </a:rPr>
              <a:t>If a school district is using </a:t>
            </a:r>
            <a:r>
              <a:rPr lang="en-US" sz="1800" dirty="0" err="1" smtClean="0">
                <a:solidFill>
                  <a:srgbClr val="FF0000"/>
                </a:solidFill>
              </a:rPr>
              <a:t>RtI</a:t>
            </a:r>
            <a:r>
              <a:rPr lang="en-US" sz="1800" dirty="0" smtClean="0">
                <a:solidFill>
                  <a:srgbClr val="FF0000"/>
                </a:solidFill>
              </a:rPr>
              <a:t> to verify students as SLD, the team must show that the student is below grade level in standards, has had the opportunity to participate in scientifically based program, and that they have informed parents of their right to request evaluation – 2 NE districts have submitted essential elements and do not use discrepancy rule to verify SLD</a:t>
            </a:r>
            <a:endParaRPr lang="en-US" dirty="0" smtClean="0"/>
          </a:p>
          <a:p>
            <a:r>
              <a:rPr lang="en-US" dirty="0" smtClean="0"/>
              <a:t>Is screening part of the MDT? </a:t>
            </a:r>
            <a:r>
              <a:rPr lang="en-US" sz="1800" dirty="0" smtClean="0">
                <a:solidFill>
                  <a:srgbClr val="FF0000"/>
                </a:solidFill>
              </a:rPr>
              <a:t>No it does not take the place of an evaluation</a:t>
            </a:r>
            <a:endParaRPr lang="en-US"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Reevaluations</a:t>
            </a:r>
            <a:endParaRPr lang="en-US" dirty="0"/>
          </a:p>
        </p:txBody>
      </p:sp>
      <p:sp>
        <p:nvSpPr>
          <p:cNvPr id="3" name="Content Placeholder 2"/>
          <p:cNvSpPr>
            <a:spLocks noGrp="1"/>
          </p:cNvSpPr>
          <p:nvPr>
            <p:ph idx="1"/>
          </p:nvPr>
        </p:nvSpPr>
        <p:spPr/>
        <p:txBody>
          <a:bodyPr/>
          <a:lstStyle/>
          <a:p>
            <a:r>
              <a:rPr lang="en-US" dirty="0" smtClean="0"/>
              <a:t>Reevaluations must be conducted if determined necessary by the district or if requested by the parent or teacher.  </a:t>
            </a:r>
          </a:p>
          <a:p>
            <a:pPr lvl="1"/>
            <a:r>
              <a:rPr lang="en-US" dirty="0" smtClean="0"/>
              <a:t>May not occur more then once each year</a:t>
            </a:r>
          </a:p>
          <a:p>
            <a:pPr lvl="1"/>
            <a:r>
              <a:rPr lang="en-US" dirty="0" smtClean="0"/>
              <a:t>Must occur at least once every three years unless the parent and district agree that a reevaluation is not necessary.</a:t>
            </a:r>
          </a:p>
          <a:p>
            <a:pPr>
              <a:buNone/>
            </a:pPr>
            <a:endParaRPr lang="en-US"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Reevaluations</a:t>
            </a:r>
            <a:endParaRPr lang="en-US" dirty="0"/>
          </a:p>
        </p:txBody>
      </p:sp>
      <p:sp>
        <p:nvSpPr>
          <p:cNvPr id="3" name="Content Placeholder 2"/>
          <p:cNvSpPr>
            <a:spLocks noGrp="1"/>
          </p:cNvSpPr>
          <p:nvPr>
            <p:ph idx="1"/>
          </p:nvPr>
        </p:nvSpPr>
        <p:spPr/>
        <p:txBody>
          <a:bodyPr/>
          <a:lstStyle/>
          <a:p>
            <a:r>
              <a:rPr lang="en-US" dirty="0" smtClean="0"/>
              <a:t>Review of existing data</a:t>
            </a:r>
          </a:p>
          <a:p>
            <a:pPr lvl="1"/>
            <a:r>
              <a:rPr lang="en-US" dirty="0" smtClean="0"/>
              <a:t>As part of the initial evaluation or any reevaluation the district must review existing data to determine if additional data are necessary </a:t>
            </a:r>
            <a:r>
              <a:rPr lang="en-US" sz="1800" dirty="0" smtClean="0">
                <a:solidFill>
                  <a:srgbClr val="FF0000"/>
                </a:solidFill>
              </a:rPr>
              <a:t>IEP team &amp; appropriate MDT members (psych)</a:t>
            </a:r>
            <a:endParaRPr lang="en-US" dirty="0" smtClean="0"/>
          </a:p>
          <a:p>
            <a:pPr lvl="1"/>
            <a:r>
              <a:rPr lang="en-US" dirty="0" smtClean="0"/>
              <a:t>If no additional data are necessary, must notify the parents of their right to request additional assessment</a:t>
            </a:r>
          </a:p>
          <a:p>
            <a:endParaRPr lang="en-U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Reevaluations</a:t>
            </a:r>
            <a:endParaRPr lang="en-US" dirty="0"/>
          </a:p>
        </p:txBody>
      </p:sp>
      <p:sp>
        <p:nvSpPr>
          <p:cNvPr id="3" name="Content Placeholder 2"/>
          <p:cNvSpPr>
            <a:spLocks noGrp="1"/>
          </p:cNvSpPr>
          <p:nvPr>
            <p:ph idx="1"/>
          </p:nvPr>
        </p:nvSpPr>
        <p:spPr>
          <a:xfrm>
            <a:off x="457200" y="1295400"/>
            <a:ext cx="8229600" cy="4525963"/>
          </a:xfrm>
        </p:spPr>
        <p:txBody>
          <a:bodyPr>
            <a:normAutofit fontScale="92500" lnSpcReduction="20000"/>
          </a:bodyPr>
          <a:lstStyle/>
          <a:p>
            <a:pPr algn="ctr">
              <a:buNone/>
            </a:pPr>
            <a:r>
              <a:rPr lang="en-US" dirty="0" smtClean="0"/>
              <a:t>Common Questions</a:t>
            </a:r>
          </a:p>
          <a:p>
            <a:r>
              <a:rPr lang="en-US" dirty="0" smtClean="0"/>
              <a:t>Is a reevaluation necessary for a student who will be exiting school within a few months of his 3 year reevaluation date? </a:t>
            </a:r>
            <a:r>
              <a:rPr lang="en-US" sz="1800" dirty="0" smtClean="0">
                <a:solidFill>
                  <a:srgbClr val="FF0000"/>
                </a:solidFill>
              </a:rPr>
              <a:t>Yes, to identify post school needs OR  review existing data &amp; do a determination of no further information needed</a:t>
            </a:r>
            <a:endParaRPr lang="en-US" dirty="0" smtClean="0"/>
          </a:p>
          <a:p>
            <a:r>
              <a:rPr lang="en-US" dirty="0" smtClean="0"/>
              <a:t>What type of notification must be provided to the parent that no additional data are required?  </a:t>
            </a:r>
            <a:r>
              <a:rPr lang="en-US" sz="1800" dirty="0" smtClean="0">
                <a:solidFill>
                  <a:srgbClr val="FF0000"/>
                </a:solidFill>
              </a:rPr>
              <a:t>Determination notice &amp; reasons why determination was made</a:t>
            </a:r>
            <a:endParaRPr lang="en-US" dirty="0" smtClean="0"/>
          </a:p>
          <a:p>
            <a:r>
              <a:rPr lang="en-US" dirty="0" smtClean="0"/>
              <a:t>Must the notification be provided even if the parent was in attendance at the meeting? </a:t>
            </a:r>
            <a:r>
              <a:rPr lang="en-US" sz="1800" dirty="0" smtClean="0">
                <a:solidFill>
                  <a:srgbClr val="FF0000"/>
                </a:solidFill>
              </a:rPr>
              <a:t>Yes</a:t>
            </a:r>
            <a:endParaRPr lang="en-US" dirty="0" smtClean="0"/>
          </a:p>
          <a:p>
            <a:r>
              <a:rPr lang="en-US" dirty="0" smtClean="0"/>
              <a:t>Is a meeting required to review existing data? </a:t>
            </a:r>
            <a:r>
              <a:rPr lang="en-US" sz="1800" dirty="0" smtClean="0">
                <a:solidFill>
                  <a:srgbClr val="FF0000"/>
                </a:solidFill>
              </a:rPr>
              <a:t>No</a:t>
            </a:r>
            <a:endParaRPr lang="en-US" dirty="0" smtClean="0"/>
          </a:p>
          <a:p>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Parent Participation</a:t>
            </a:r>
            <a:br>
              <a:rPr lang="en-US" dirty="0" smtClean="0"/>
            </a:br>
            <a:r>
              <a:rPr lang="en-US" dirty="0" smtClean="0"/>
              <a:t>Notification of IEP meeting</a:t>
            </a:r>
            <a:endParaRPr lang="en-US" dirty="0"/>
          </a:p>
        </p:txBody>
      </p:sp>
      <p:sp>
        <p:nvSpPr>
          <p:cNvPr id="3" name="Content Placeholder 2"/>
          <p:cNvSpPr>
            <a:spLocks noGrp="1"/>
          </p:cNvSpPr>
          <p:nvPr>
            <p:ph idx="1"/>
          </p:nvPr>
        </p:nvSpPr>
        <p:spPr/>
        <p:txBody>
          <a:bodyPr>
            <a:normAutofit fontScale="92500"/>
          </a:bodyPr>
          <a:lstStyle/>
          <a:p>
            <a:r>
              <a:rPr lang="en-US" dirty="0" smtClean="0"/>
              <a:t>The notification of the IEP meeting is necessary to ensure that the parent has an opportunity to attend and participate in the IEP conference.</a:t>
            </a:r>
          </a:p>
          <a:p>
            <a:r>
              <a:rPr lang="en-US" dirty="0" smtClean="0"/>
              <a:t>If neither parent can attend, the district must use alternate methods to ensure parent participation.</a:t>
            </a:r>
          </a:p>
          <a:p>
            <a:r>
              <a:rPr lang="en-US" dirty="0" smtClean="0"/>
              <a:t>A meeting may be held without the parent if the school is </a:t>
            </a:r>
            <a:r>
              <a:rPr lang="en-US" i="1" u="sng" dirty="0" smtClean="0"/>
              <a:t>unable to convince them </a:t>
            </a:r>
            <a:r>
              <a:rPr lang="en-US" dirty="0" smtClean="0"/>
              <a:t>they should attend.  </a:t>
            </a:r>
            <a:r>
              <a:rPr lang="en-US" sz="1800" dirty="0" smtClean="0">
                <a:solidFill>
                  <a:srgbClr val="FF0000"/>
                </a:solidFill>
              </a:rPr>
              <a:t>Document that the team has made 3 attempts to include the parents.</a:t>
            </a:r>
            <a:endParaRPr lang="en-US" dirty="0" smtClean="0"/>
          </a:p>
          <a:p>
            <a:pPr lvl="1">
              <a:buNone/>
            </a:pPr>
            <a:endParaRPr lang="en-US" dirty="0" smtClean="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33400"/>
            <a:ext cx="8229600" cy="1143000"/>
          </a:xfrm>
        </p:spPr>
        <p:txBody>
          <a:bodyPr>
            <a:normAutofit fontScale="90000"/>
          </a:bodyPr>
          <a:lstStyle/>
          <a:p>
            <a:r>
              <a:rPr lang="en-US" dirty="0" smtClean="0"/>
              <a:t>Parent Participation</a:t>
            </a:r>
            <a:br>
              <a:rPr lang="en-US" dirty="0" smtClean="0"/>
            </a:br>
            <a:r>
              <a:rPr lang="en-US" dirty="0" smtClean="0"/>
              <a:t>Notification of IEP meeting</a:t>
            </a:r>
            <a:br>
              <a:rPr lang="en-US" dirty="0" smtClean="0"/>
            </a:br>
            <a:r>
              <a:rPr lang="en-US" dirty="0" smtClean="0"/>
              <a:t>Common Questions</a:t>
            </a:r>
            <a:endParaRPr lang="en-US" dirty="0"/>
          </a:p>
        </p:txBody>
      </p:sp>
      <p:sp>
        <p:nvSpPr>
          <p:cNvPr id="3" name="Content Placeholder 2"/>
          <p:cNvSpPr>
            <a:spLocks noGrp="1"/>
          </p:cNvSpPr>
          <p:nvPr>
            <p:ph idx="1"/>
          </p:nvPr>
        </p:nvSpPr>
        <p:spPr>
          <a:xfrm>
            <a:off x="457200" y="2332037"/>
            <a:ext cx="8229600" cy="4525963"/>
          </a:xfrm>
        </p:spPr>
        <p:txBody>
          <a:bodyPr/>
          <a:lstStyle/>
          <a:p>
            <a:r>
              <a:rPr lang="en-US" dirty="0" smtClean="0"/>
              <a:t>How long prior to the IEP meeting must the notification be sent to the parents? </a:t>
            </a:r>
            <a:r>
              <a:rPr lang="en-US" sz="1800" dirty="0" smtClean="0">
                <a:solidFill>
                  <a:srgbClr val="FF0000"/>
                </a:solidFill>
              </a:rPr>
              <a:t>Pete did not give specific dates or a timeline.</a:t>
            </a:r>
          </a:p>
          <a:p>
            <a:r>
              <a:rPr lang="en-US" dirty="0" smtClean="0"/>
              <a:t>How many times must the district attempt to get the parents to respond to or agree to attend the IEP meeting? </a:t>
            </a:r>
            <a:r>
              <a:rPr lang="en-US" sz="1800" dirty="0" smtClean="0">
                <a:solidFill>
                  <a:srgbClr val="FF0000"/>
                </a:solidFill>
              </a:rPr>
              <a:t>3</a:t>
            </a:r>
            <a:endParaRPr lang="en-US" dirty="0" smtClean="0"/>
          </a:p>
          <a:p>
            <a:r>
              <a:rPr lang="en-US" dirty="0" smtClean="0"/>
              <a:t>What if the persons indicated on the invitation are not in attendance at the IEP meeting? </a:t>
            </a:r>
            <a:r>
              <a:rPr lang="en-US" sz="1800" dirty="0" smtClean="0">
                <a:solidFill>
                  <a:srgbClr val="FF0000"/>
                </a:solidFill>
              </a:rPr>
              <a:t>District must give the parents prior notice and written documentation</a:t>
            </a:r>
            <a:endParaRPr lang="en-US" dirty="0" smtClean="0"/>
          </a:p>
          <a:p>
            <a:endParaRPr lang="en-US" dirty="0" smtClean="0"/>
          </a:p>
          <a:p>
            <a:endParaRPr lang="en-US"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IEP Participation</a:t>
            </a:r>
            <a:br>
              <a:rPr lang="en-US" dirty="0" smtClean="0"/>
            </a:br>
            <a:endParaRPr lang="en-US" dirty="0"/>
          </a:p>
        </p:txBody>
      </p:sp>
      <p:sp>
        <p:nvSpPr>
          <p:cNvPr id="3" name="Content Placeholder 2"/>
          <p:cNvSpPr>
            <a:spLocks noGrp="1"/>
          </p:cNvSpPr>
          <p:nvPr>
            <p:ph idx="1"/>
          </p:nvPr>
        </p:nvSpPr>
        <p:spPr/>
        <p:txBody>
          <a:bodyPr/>
          <a:lstStyle/>
          <a:p>
            <a:r>
              <a:rPr lang="en-US" dirty="0" smtClean="0"/>
              <a:t>The regulations specify a list of IEP team members and their qualifications.</a:t>
            </a:r>
          </a:p>
          <a:p>
            <a:r>
              <a:rPr lang="en-US" dirty="0" smtClean="0"/>
              <a:t>The district must document who is filling which role on the IEP.</a:t>
            </a:r>
          </a:p>
          <a:p>
            <a:r>
              <a:rPr lang="en-US" dirty="0" smtClean="0"/>
              <a:t>In some cases, an IEP team member may serve more than one role.  </a:t>
            </a:r>
            <a:r>
              <a:rPr lang="en-US" sz="1800" dirty="0" smtClean="0">
                <a:solidFill>
                  <a:srgbClr val="FF0000"/>
                </a:solidFill>
              </a:rPr>
              <a:t>Rule 51 7.03-7.03A12</a:t>
            </a:r>
            <a:endParaRPr lang="en-US" dirty="0" smtClean="0"/>
          </a:p>
          <a:p>
            <a:endParaRPr lang="en-US" dirty="0" smtClean="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IEP Participation</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What should we do if the persons listed on the IEP meeting notice don’t match the persons listed as IEP team participants? </a:t>
            </a:r>
            <a:r>
              <a:rPr lang="en-US" sz="1800" dirty="0" smtClean="0">
                <a:solidFill>
                  <a:srgbClr val="FF0000"/>
                </a:solidFill>
              </a:rPr>
              <a:t>If parent agrees to exclude, correct the notice &amp; have parents sign.  If parent says “no”, you must reschedule.</a:t>
            </a:r>
            <a:endParaRPr lang="en-US" dirty="0" smtClean="0"/>
          </a:p>
          <a:p>
            <a:r>
              <a:rPr lang="en-US" dirty="0" smtClean="0"/>
              <a:t>If the parents are divorced and both want to participate in the IEP meeting, must we allow them both to participate? </a:t>
            </a:r>
            <a:r>
              <a:rPr lang="en-US" sz="1800" dirty="0" smtClean="0">
                <a:solidFill>
                  <a:srgbClr val="FF0000"/>
                </a:solidFill>
              </a:rPr>
              <a:t>Yes</a:t>
            </a:r>
            <a:endParaRPr lang="en-US" dirty="0" smtClean="0"/>
          </a:p>
          <a:p>
            <a:r>
              <a:rPr lang="en-US" dirty="0" smtClean="0"/>
              <a:t>Is the Services Coordinator for Part C a required IEP team member (for the initial IEP) or is it enough </a:t>
            </a:r>
            <a:r>
              <a:rPr lang="en-US" dirty="0" smtClean="0">
                <a:ln>
                  <a:solidFill>
                    <a:srgbClr val="2DA2BF"/>
                  </a:solidFill>
                </a:ln>
              </a:rPr>
              <a:t>to document that they were invited to the meeting?</a:t>
            </a:r>
            <a:r>
              <a:rPr lang="en-US" dirty="0" smtClean="0">
                <a:ln>
                  <a:solidFill>
                    <a:srgbClr val="2DA2BF"/>
                  </a:solidFill>
                </a:ln>
              </a:rPr>
              <a:t>    </a:t>
            </a:r>
            <a:r>
              <a:rPr lang="en-US" sz="1900" dirty="0" smtClean="0">
                <a:ln>
                  <a:solidFill>
                    <a:srgbClr val="FF0000"/>
                  </a:solidFill>
                </a:ln>
                <a:solidFill>
                  <a:srgbClr val="FF0000"/>
                </a:solidFill>
              </a:rPr>
              <a:t>Document </a:t>
            </a:r>
            <a:r>
              <a:rPr lang="en-US" sz="1900" dirty="0" smtClean="0">
                <a:ln>
                  <a:solidFill>
                    <a:srgbClr val="FF0000"/>
                  </a:solidFill>
                </a:ln>
                <a:solidFill>
                  <a:srgbClr val="FF0000"/>
                </a:solidFill>
              </a:rPr>
              <a:t>that they were invited.</a:t>
            </a:r>
            <a:endParaRPr lang="en-US" sz="1900" dirty="0">
              <a:ln>
                <a:solidFill>
                  <a:srgbClr val="FF0000"/>
                </a:solidFill>
              </a:ln>
              <a:solidFill>
                <a:srgbClr val="FF0000"/>
              </a:solidFill>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Student Assistance Teams</a:t>
            </a:r>
            <a:endParaRPr lang="en-US" dirty="0"/>
          </a:p>
        </p:txBody>
      </p:sp>
      <p:sp>
        <p:nvSpPr>
          <p:cNvPr id="3" name="Content Placeholder 2"/>
          <p:cNvSpPr>
            <a:spLocks noGrp="1"/>
          </p:cNvSpPr>
          <p:nvPr>
            <p:ph idx="1"/>
          </p:nvPr>
        </p:nvSpPr>
        <p:spPr/>
        <p:txBody>
          <a:bodyPr/>
          <a:lstStyle/>
          <a:p>
            <a:r>
              <a:rPr lang="en-US" dirty="0" smtClean="0"/>
              <a:t>Looking for documentation that all viable general education options have been tried prior to referral for a special education evaluation</a:t>
            </a:r>
          </a:p>
          <a:p>
            <a:r>
              <a:rPr lang="en-US" dirty="0" smtClean="0"/>
              <a:t>There is no specific format for the documentation, but results must be documented.</a:t>
            </a:r>
            <a:endParaRPr lang="en-US"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IEP Participants</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If more than one person fits the definition of “Parent”, which person should be selected to be the parent for the IEP meeting? </a:t>
            </a:r>
            <a:r>
              <a:rPr lang="en-US" sz="1800" dirty="0" smtClean="0">
                <a:solidFill>
                  <a:srgbClr val="FF0000"/>
                </a:solidFill>
              </a:rPr>
              <a:t>Biological or adoptive parent</a:t>
            </a:r>
            <a:endParaRPr lang="en-US" dirty="0" smtClean="0"/>
          </a:p>
          <a:p>
            <a:r>
              <a:rPr lang="en-US" dirty="0" smtClean="0"/>
              <a:t>Must the IEP team include a parent for a student who is over 19 years of age? </a:t>
            </a:r>
            <a:r>
              <a:rPr lang="en-US" sz="1800" dirty="0" smtClean="0">
                <a:solidFill>
                  <a:srgbClr val="FF0000"/>
                </a:solidFill>
              </a:rPr>
              <a:t>21 is age of majority for special education</a:t>
            </a:r>
            <a:endParaRPr lang="en-US" dirty="0" smtClean="0"/>
          </a:p>
          <a:p>
            <a:r>
              <a:rPr lang="en-US" dirty="0" smtClean="0"/>
              <a:t>May a parent exclude a member of the IEP team? </a:t>
            </a:r>
            <a:r>
              <a:rPr lang="en-US" sz="1800" dirty="0" smtClean="0">
                <a:solidFill>
                  <a:srgbClr val="FF0000"/>
                </a:solidFill>
              </a:rPr>
              <a:t>No</a:t>
            </a:r>
            <a:endParaRPr lang="en-US" dirty="0" smtClean="0"/>
          </a:p>
          <a:p>
            <a:r>
              <a:rPr lang="en-US" dirty="0" smtClean="0"/>
              <a:t>Can attorneys participate in IEP meetings? </a:t>
            </a:r>
            <a:r>
              <a:rPr lang="en-US" sz="1800" dirty="0" smtClean="0">
                <a:solidFill>
                  <a:srgbClr val="FF0000"/>
                </a:solidFill>
              </a:rPr>
              <a:t>Do they have special knowledge of child &amp; his needs? Parent’s  attorney-  it is OK to attend  – School’s NO.  Remind the attorneys of the purpose and focus of the IEP meeting.</a:t>
            </a:r>
            <a:endParaRPr lang="en-US"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IEP Attendance - Excusals</a:t>
            </a:r>
            <a:endParaRPr lang="en-US" dirty="0"/>
          </a:p>
        </p:txBody>
      </p:sp>
      <p:sp>
        <p:nvSpPr>
          <p:cNvPr id="3" name="Content Placeholder 2"/>
          <p:cNvSpPr>
            <a:spLocks noGrp="1"/>
          </p:cNvSpPr>
          <p:nvPr>
            <p:ph idx="1"/>
          </p:nvPr>
        </p:nvSpPr>
        <p:spPr/>
        <p:txBody>
          <a:bodyPr/>
          <a:lstStyle/>
          <a:p>
            <a:r>
              <a:rPr lang="en-US" dirty="0" smtClean="0"/>
              <a:t>In the 2004 Reauthorization of IDEA, Congress included the concept of excusing IEP team members for the IEP meeting under certain conditions.</a:t>
            </a:r>
          </a:p>
          <a:p>
            <a:r>
              <a:rPr lang="en-US" dirty="0" smtClean="0"/>
              <a:t>The notes accompanying the federal regulations indicate that districts </a:t>
            </a:r>
            <a:r>
              <a:rPr lang="en-US" u="sng" dirty="0" smtClean="0">
                <a:solidFill>
                  <a:srgbClr val="FF0000"/>
                </a:solidFill>
              </a:rPr>
              <a:t>should not routinely or unilaterally excuse IEP team members.</a:t>
            </a:r>
          </a:p>
          <a:p>
            <a:endParaRPr lang="en-US" dirty="0" smtClean="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IEP Attendance – Excusal</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normAutofit fontScale="92500"/>
          </a:bodyPr>
          <a:lstStyle/>
          <a:p>
            <a:r>
              <a:rPr lang="en-US" dirty="0" smtClean="0"/>
              <a:t>What is the difference between “agreement” and “consent”  as used for purposes of excusing IEP team participants from the IEP meeting? </a:t>
            </a:r>
            <a:r>
              <a:rPr lang="en-US" sz="1800" dirty="0" smtClean="0">
                <a:solidFill>
                  <a:srgbClr val="FF0000"/>
                </a:solidFill>
              </a:rPr>
              <a:t>If a curricular area will be discussed, parent must have written info from the teacher prior to meeting.</a:t>
            </a:r>
            <a:endParaRPr lang="en-US" dirty="0" smtClean="0"/>
          </a:p>
          <a:p>
            <a:r>
              <a:rPr lang="en-US" dirty="0" smtClean="0"/>
              <a:t>How long prior to the IEP meeting must the district provide notice to the parent that they wish to excuse a member from participation? </a:t>
            </a:r>
            <a:r>
              <a:rPr lang="en-US" sz="1800" dirty="0" smtClean="0">
                <a:solidFill>
                  <a:srgbClr val="FF0000"/>
                </a:solidFill>
              </a:rPr>
              <a:t>No requirements</a:t>
            </a:r>
            <a:endParaRPr lang="en-US" dirty="0" smtClean="0"/>
          </a:p>
          <a:p>
            <a:r>
              <a:rPr lang="en-US" dirty="0" smtClean="0"/>
              <a:t>What is the required content for the agreement to excuse an IEP team member? </a:t>
            </a:r>
            <a:r>
              <a:rPr lang="en-US" sz="1800" dirty="0" smtClean="0">
                <a:solidFill>
                  <a:srgbClr val="FF0000"/>
                </a:solidFill>
              </a:rPr>
              <a:t>No required content</a:t>
            </a:r>
            <a:endParaRPr lang="en-US" dirty="0" smtClean="0"/>
          </a:p>
          <a:p>
            <a:endParaRPr lang="en-US" dirty="0"/>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IEP Attendance – Excusal</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normAutofit fontScale="92500"/>
          </a:bodyPr>
          <a:lstStyle/>
          <a:p>
            <a:r>
              <a:rPr lang="en-US" dirty="0" smtClean="0"/>
              <a:t>Is there a required format or content for the written input provided by the excused member of the IEP team? </a:t>
            </a:r>
            <a:r>
              <a:rPr lang="en-US" sz="1800" dirty="0" smtClean="0">
                <a:solidFill>
                  <a:srgbClr val="FF0000"/>
                </a:solidFill>
              </a:rPr>
              <a:t>No</a:t>
            </a:r>
            <a:endParaRPr lang="en-US" dirty="0" smtClean="0"/>
          </a:p>
          <a:p>
            <a:r>
              <a:rPr lang="en-US" dirty="0" smtClean="0"/>
              <a:t>What if the parent initially excused the IEP team member, but now wants them to participate? </a:t>
            </a:r>
            <a:r>
              <a:rPr lang="en-US" sz="1800" dirty="0" smtClean="0">
                <a:solidFill>
                  <a:srgbClr val="FF0000"/>
                </a:solidFill>
              </a:rPr>
              <a:t>Reschedule the meeting. If a non required person does not attend, make the notice match the IEP signature page then have parent initial change.</a:t>
            </a:r>
            <a:endParaRPr lang="en-US" dirty="0" smtClean="0"/>
          </a:p>
          <a:p>
            <a:r>
              <a:rPr lang="en-US" dirty="0" smtClean="0"/>
              <a:t>What if an IEP team participant seeks to be excluded, but the district does not agree? </a:t>
            </a:r>
            <a:r>
              <a:rPr lang="en-US" sz="1800" dirty="0" smtClean="0">
                <a:solidFill>
                  <a:srgbClr val="FF0000"/>
                </a:solidFill>
              </a:rPr>
              <a:t>The district is the boss.  </a:t>
            </a:r>
          </a:p>
          <a:p>
            <a:pPr marL="0" indent="0">
              <a:buNone/>
            </a:pPr>
            <a:endParaRPr lang="en-US" dirty="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600200"/>
            <a:ext cx="8229600" cy="4114800"/>
          </a:xfrm>
        </p:spPr>
        <p:txBody>
          <a:bodyPr>
            <a:noAutofit/>
          </a:bodyPr>
          <a:lstStyle/>
          <a:p>
            <a:pPr>
              <a:buNone/>
            </a:pPr>
            <a:r>
              <a:rPr lang="en-US" sz="2400" i="1" dirty="0" smtClean="0"/>
              <a:t>Present Level of Academic Achievement and Functional Performance</a:t>
            </a:r>
          </a:p>
          <a:p>
            <a:pPr>
              <a:buNone/>
            </a:pPr>
            <a:r>
              <a:rPr lang="en-US" sz="2400" i="1" dirty="0" smtClean="0"/>
              <a:t>Measurable Annual Goals/Short Term Objectives</a:t>
            </a:r>
          </a:p>
          <a:p>
            <a:pPr>
              <a:buNone/>
            </a:pPr>
            <a:r>
              <a:rPr lang="en-US" sz="2400" i="1" dirty="0" smtClean="0"/>
              <a:t>Progress in Achieving Goals – How Measured and When Reported</a:t>
            </a:r>
          </a:p>
          <a:p>
            <a:pPr>
              <a:buNone/>
            </a:pPr>
            <a:r>
              <a:rPr lang="en-US" sz="2400" i="1" dirty="0" smtClean="0"/>
              <a:t>Special Education and Related Services, Supplementary Aids and Services, and Program Modifications</a:t>
            </a:r>
          </a:p>
          <a:p>
            <a:pPr>
              <a:buNone/>
            </a:pPr>
            <a:r>
              <a:rPr lang="en-US" sz="2400" i="1" dirty="0" smtClean="0"/>
              <a:t>District and State wide Assessment</a:t>
            </a:r>
          </a:p>
          <a:p>
            <a:pPr>
              <a:buNone/>
            </a:pPr>
            <a:r>
              <a:rPr lang="en-US" sz="2400" i="1" dirty="0" smtClean="0"/>
              <a:t>Services and modifications, frequency, duration and location</a:t>
            </a:r>
          </a:p>
          <a:p>
            <a:pPr>
              <a:buNone/>
            </a:pPr>
            <a:r>
              <a:rPr lang="en-US" sz="2400" i="1" dirty="0" smtClean="0"/>
              <a:t>Transition Services</a:t>
            </a:r>
          </a:p>
        </p:txBody>
      </p:sp>
      <p:sp>
        <p:nvSpPr>
          <p:cNvPr id="3" name="Title 2"/>
          <p:cNvSpPr>
            <a:spLocks noGrp="1"/>
          </p:cNvSpPr>
          <p:nvPr>
            <p:ph type="title"/>
          </p:nvPr>
        </p:nvSpPr>
        <p:spPr/>
        <p:txBody>
          <a:bodyPr>
            <a:noAutofit/>
          </a:bodyPr>
          <a:lstStyle/>
          <a:p>
            <a:pPr algn="ctr"/>
            <a:r>
              <a:rPr lang="en-US" sz="3600" b="0" dirty="0" smtClean="0">
                <a:latin typeface="Calibri" pitchFamily="34" charset="0"/>
              </a:rPr>
              <a:t>IEP Development</a:t>
            </a:r>
            <a:br>
              <a:rPr lang="en-US" sz="3600" b="0" dirty="0" smtClean="0">
                <a:latin typeface="Calibri" pitchFamily="34" charset="0"/>
              </a:rPr>
            </a:br>
            <a:r>
              <a:rPr lang="en-US" sz="3600" b="0" dirty="0" smtClean="0">
                <a:latin typeface="Calibri" pitchFamily="34" charset="0"/>
              </a:rPr>
              <a:t>(007.07A1 – 007.07A9)</a:t>
            </a:r>
            <a:endParaRPr lang="en-US" sz="3600" b="0" dirty="0">
              <a:latin typeface="Calibri" pitchFamily="34" charset="0"/>
            </a:endParaRPr>
          </a:p>
        </p:txBody>
      </p:sp>
      <p:pic>
        <p:nvPicPr>
          <p:cNvPr id="4" name="Picture 1" descr="P:\NDE Logo Templates\NDE Logo Color\NDE Logo RGB lo res.jpg"/>
          <p:cNvPicPr>
            <a:picLocks noChangeAspect="1" noChangeArrowheads="1"/>
          </p:cNvPicPr>
          <p:nvPr/>
        </p:nvPicPr>
        <p:blipFill>
          <a:blip r:embed="rId2" cstate="print"/>
          <a:srcRect/>
          <a:stretch>
            <a:fillRect/>
          </a:stretch>
        </p:blipFill>
        <p:spPr bwMode="auto">
          <a:xfrm>
            <a:off x="228600" y="6096000"/>
            <a:ext cx="533400" cy="533400"/>
          </a:xfrm>
          <a:prstGeom prst="rect">
            <a:avLst/>
          </a:prstGeom>
          <a:noFill/>
        </p:spPr>
      </p:pic>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524000"/>
            <a:ext cx="8229600" cy="4602163"/>
          </a:xfrm>
        </p:spPr>
        <p:txBody>
          <a:bodyPr>
            <a:normAutofit/>
          </a:bodyPr>
          <a:lstStyle/>
          <a:p>
            <a:r>
              <a:rPr lang="en-US" dirty="0" smtClean="0"/>
              <a:t>Affects the child’s involvement in and progress in the general curriculum</a:t>
            </a:r>
          </a:p>
          <a:p>
            <a:r>
              <a:rPr lang="en-US" dirty="0" smtClean="0"/>
              <a:t>Preschool – Affects the child’s participation in appropriate activities</a:t>
            </a:r>
          </a:p>
          <a:p>
            <a:r>
              <a:rPr lang="en-US" dirty="0" smtClean="0"/>
              <a:t>May include strengths of the child and Concerns of parents</a:t>
            </a:r>
          </a:p>
          <a:p>
            <a:r>
              <a:rPr lang="en-US" dirty="0" smtClean="0"/>
              <a:t>May include information for transition planning</a:t>
            </a:r>
          </a:p>
        </p:txBody>
      </p:sp>
      <p:sp>
        <p:nvSpPr>
          <p:cNvPr id="3" name="Title 2"/>
          <p:cNvSpPr>
            <a:spLocks noGrp="1"/>
          </p:cNvSpPr>
          <p:nvPr>
            <p:ph type="title"/>
          </p:nvPr>
        </p:nvSpPr>
        <p:spPr/>
        <p:txBody>
          <a:bodyPr>
            <a:noAutofit/>
          </a:bodyPr>
          <a:lstStyle/>
          <a:p>
            <a:r>
              <a:rPr lang="en-US" sz="3600" b="0" dirty="0" smtClean="0"/>
              <a:t>Present Level of Academic Achievement and Functional Performance (007.07A1)</a:t>
            </a:r>
            <a:endParaRPr lang="en-US" sz="3600" b="0" dirty="0"/>
          </a:p>
        </p:txBody>
      </p:sp>
      <p:pic>
        <p:nvPicPr>
          <p:cNvPr id="4" name="Picture 1" descr="P:\NDE Logo Templates\NDE Logo Color\NDE Logo RGB lo res.jpg"/>
          <p:cNvPicPr>
            <a:picLocks noChangeAspect="1" noChangeArrowheads="1"/>
          </p:cNvPicPr>
          <p:nvPr/>
        </p:nvPicPr>
        <p:blipFill>
          <a:blip r:embed="rId2" cstate="print"/>
          <a:srcRect/>
          <a:stretch>
            <a:fillRect/>
          </a:stretch>
        </p:blipFill>
        <p:spPr bwMode="auto">
          <a:xfrm>
            <a:off x="228600" y="6096000"/>
            <a:ext cx="533400" cy="533400"/>
          </a:xfrm>
          <a:prstGeom prst="rect">
            <a:avLst/>
          </a:prstGeom>
          <a:noFill/>
        </p:spPr>
      </p:pic>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Present Levels </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lstStyle/>
          <a:p>
            <a:pPr>
              <a:buNone/>
            </a:pPr>
            <a:r>
              <a:rPr lang="en-US" sz="3600" dirty="0" smtClean="0"/>
              <a:t>How much information needs to be included?</a:t>
            </a:r>
            <a:r>
              <a:rPr lang="en-US" sz="1800" dirty="0" smtClean="0">
                <a:solidFill>
                  <a:srgbClr val="FF0000"/>
                </a:solidFill>
              </a:rPr>
              <a:t> There is no prescribed list</a:t>
            </a:r>
            <a:endParaRPr lang="en-US" sz="3600" dirty="0" smtClean="0"/>
          </a:p>
          <a:p>
            <a:pPr>
              <a:buNone/>
            </a:pPr>
            <a:r>
              <a:rPr lang="en-US" sz="3600" dirty="0" smtClean="0"/>
              <a:t>Does information have to support the annual goals developed for the child? </a:t>
            </a:r>
            <a:r>
              <a:rPr lang="en-US" sz="1800" dirty="0" smtClean="0">
                <a:solidFill>
                  <a:srgbClr val="FF0000"/>
                </a:solidFill>
              </a:rPr>
              <a:t>Yes</a:t>
            </a:r>
            <a:endParaRPr lang="en-US" sz="3600" dirty="0" smtClean="0"/>
          </a:p>
          <a:p>
            <a:pPr>
              <a:buNone/>
            </a:pPr>
            <a:r>
              <a:rPr lang="en-US" sz="3600" dirty="0" smtClean="0"/>
              <a:t>Is it appropriate to just have test scores? </a:t>
            </a:r>
            <a:r>
              <a:rPr lang="en-US" sz="1800" dirty="0" smtClean="0">
                <a:solidFill>
                  <a:srgbClr val="FF0000"/>
                </a:solidFill>
              </a:rPr>
              <a:t>No</a:t>
            </a:r>
            <a:endParaRPr lang="en-US" sz="3600" dirty="0" smtClean="0"/>
          </a:p>
          <a:p>
            <a:endParaRPr lang="en-US" dirty="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smtClean="0"/>
              <a:t>Goal Page of the IEP – Must be measurable</a:t>
            </a:r>
          </a:p>
          <a:p>
            <a:r>
              <a:rPr lang="en-US" dirty="0" smtClean="0"/>
              <a:t>Includes academic and functional goals</a:t>
            </a:r>
          </a:p>
          <a:p>
            <a:r>
              <a:rPr lang="en-US" dirty="0" smtClean="0"/>
              <a:t>Meets each of the child’s other educational needs</a:t>
            </a:r>
          </a:p>
          <a:p>
            <a:r>
              <a:rPr lang="en-US" dirty="0" smtClean="0"/>
              <a:t>Enables the child to be involved in and make progress in the general curriculum</a:t>
            </a:r>
          </a:p>
          <a:p>
            <a:r>
              <a:rPr lang="en-US" dirty="0" smtClean="0"/>
              <a:t>Preschool – enables the child to participate in appropriate activities</a:t>
            </a:r>
          </a:p>
          <a:p>
            <a:pPr>
              <a:buNone/>
            </a:pPr>
            <a:endParaRPr lang="en-US" dirty="0"/>
          </a:p>
        </p:txBody>
      </p:sp>
      <p:sp>
        <p:nvSpPr>
          <p:cNvPr id="3" name="Title 2"/>
          <p:cNvSpPr>
            <a:spLocks noGrp="1"/>
          </p:cNvSpPr>
          <p:nvPr>
            <p:ph type="title"/>
          </p:nvPr>
        </p:nvSpPr>
        <p:spPr/>
        <p:txBody>
          <a:bodyPr>
            <a:normAutofit fontScale="90000"/>
          </a:bodyPr>
          <a:lstStyle/>
          <a:p>
            <a:r>
              <a:rPr lang="en-US" sz="4400" b="0" dirty="0" smtClean="0"/>
              <a:t>Measurable Annual Goals (007.07A2)</a:t>
            </a:r>
            <a:endParaRPr lang="en-US" sz="4400" b="0" dirty="0"/>
          </a:p>
        </p:txBody>
      </p:sp>
      <p:pic>
        <p:nvPicPr>
          <p:cNvPr id="4" name="Picture 1" descr="P:\NDE Logo Templates\NDE Logo Color\NDE Logo RGB lo res.jpg"/>
          <p:cNvPicPr>
            <a:picLocks noChangeAspect="1" noChangeArrowheads="1"/>
          </p:cNvPicPr>
          <p:nvPr/>
        </p:nvPicPr>
        <p:blipFill>
          <a:blip r:embed="rId2" cstate="print"/>
          <a:srcRect/>
          <a:stretch>
            <a:fillRect/>
          </a:stretch>
        </p:blipFill>
        <p:spPr bwMode="auto">
          <a:xfrm>
            <a:off x="228600" y="6096000"/>
            <a:ext cx="533400" cy="533400"/>
          </a:xfrm>
          <a:prstGeom prst="rect">
            <a:avLst/>
          </a:prstGeom>
          <a:noFill/>
        </p:spPr>
      </p:pic>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Goals</a:t>
            </a:r>
            <a:br>
              <a:rPr lang="en-US" dirty="0" smtClean="0"/>
            </a:br>
            <a:r>
              <a:rPr lang="en-US" dirty="0" smtClean="0"/>
              <a:t>Common Questions</a:t>
            </a:r>
            <a:endParaRPr lang="en-US" dirty="0"/>
          </a:p>
        </p:txBody>
      </p:sp>
      <p:sp>
        <p:nvSpPr>
          <p:cNvPr id="3" name="Content Placeholder 2"/>
          <p:cNvSpPr>
            <a:spLocks noGrp="1"/>
          </p:cNvSpPr>
          <p:nvPr>
            <p:ph idx="1"/>
          </p:nvPr>
        </p:nvSpPr>
        <p:spPr>
          <a:xfrm>
            <a:off x="457200" y="1371601"/>
            <a:ext cx="8382000" cy="4572000"/>
          </a:xfrm>
        </p:spPr>
        <p:txBody>
          <a:bodyPr/>
          <a:lstStyle/>
          <a:p>
            <a:pPr>
              <a:buNone/>
            </a:pPr>
            <a:r>
              <a:rPr lang="en-US" dirty="0" smtClean="0"/>
              <a:t>Goals are built from the information in the present levels? </a:t>
            </a:r>
            <a:r>
              <a:rPr lang="en-US" sz="1800" dirty="0" smtClean="0">
                <a:solidFill>
                  <a:srgbClr val="FF0000"/>
                </a:solidFill>
              </a:rPr>
              <a:t>Yes</a:t>
            </a:r>
            <a:endParaRPr lang="en-US" dirty="0" smtClean="0"/>
          </a:p>
          <a:p>
            <a:pPr>
              <a:buNone/>
            </a:pPr>
            <a:r>
              <a:rPr lang="en-US" dirty="0" smtClean="0"/>
              <a:t>If your measurable goal is not measurable and you have included measurable short term objectives is that okay? </a:t>
            </a:r>
            <a:r>
              <a:rPr lang="en-US" sz="1800" dirty="0" smtClean="0">
                <a:solidFill>
                  <a:srgbClr val="FF0000"/>
                </a:solidFill>
              </a:rPr>
              <a:t>Yes</a:t>
            </a:r>
            <a:endParaRPr lang="en-US" dirty="0" smtClean="0"/>
          </a:p>
          <a:p>
            <a:pPr>
              <a:buNone/>
            </a:pPr>
            <a:r>
              <a:rPr lang="en-US" dirty="0" smtClean="0"/>
              <a:t>Can goals be for longer than one year? </a:t>
            </a:r>
            <a:r>
              <a:rPr lang="en-US" sz="1800" dirty="0" smtClean="0">
                <a:solidFill>
                  <a:srgbClr val="FF0000"/>
                </a:solidFill>
              </a:rPr>
              <a:t>No, change how measured the goals are measured.  Post secondary could be more than one year.</a:t>
            </a:r>
            <a:endParaRPr lang="en-US" dirty="0" smtClean="0"/>
          </a:p>
          <a:p>
            <a:pPr>
              <a:buNone/>
            </a:pPr>
            <a:r>
              <a:rPr lang="en-US" dirty="0" smtClean="0"/>
              <a:t>Should ESY services be included in annual goals? </a:t>
            </a:r>
            <a:r>
              <a:rPr lang="en-US" sz="1800" dirty="0" smtClean="0">
                <a:solidFill>
                  <a:srgbClr val="FF0000"/>
                </a:solidFill>
              </a:rPr>
              <a:t>No, ESY supports the goals of the IEP.</a:t>
            </a:r>
            <a:endParaRPr lang="en-US" dirty="0"/>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smtClean="0"/>
              <a:t>Goal Page of the IEP</a:t>
            </a:r>
          </a:p>
          <a:p>
            <a:r>
              <a:rPr lang="en-US" dirty="0" smtClean="0"/>
              <a:t>Children who take alternate assessments aligned to alternate achievement goals.</a:t>
            </a:r>
          </a:p>
          <a:p>
            <a:r>
              <a:rPr lang="en-US" dirty="0" smtClean="0"/>
              <a:t>Refer to 007.07A7 for alternate assessment determination.</a:t>
            </a:r>
          </a:p>
        </p:txBody>
      </p:sp>
      <p:sp>
        <p:nvSpPr>
          <p:cNvPr id="3" name="Title 2"/>
          <p:cNvSpPr>
            <a:spLocks noGrp="1"/>
          </p:cNvSpPr>
          <p:nvPr>
            <p:ph type="title"/>
          </p:nvPr>
        </p:nvSpPr>
        <p:spPr/>
        <p:txBody>
          <a:bodyPr>
            <a:normAutofit fontScale="90000"/>
          </a:bodyPr>
          <a:lstStyle/>
          <a:p>
            <a:pPr algn="ctr"/>
            <a:r>
              <a:rPr lang="en-US" sz="4800" b="0" dirty="0" smtClean="0"/>
              <a:t>Benchmarks/Short Term Objective</a:t>
            </a:r>
            <a:br>
              <a:rPr lang="en-US" sz="4800" b="0" dirty="0" smtClean="0"/>
            </a:br>
            <a:r>
              <a:rPr lang="en-US" sz="4800" b="0" dirty="0" smtClean="0"/>
              <a:t>(007.07A3)</a:t>
            </a:r>
            <a:endParaRPr lang="en-US" sz="4800" b="0" dirty="0"/>
          </a:p>
        </p:txBody>
      </p:sp>
      <p:pic>
        <p:nvPicPr>
          <p:cNvPr id="4" name="Picture 1" descr="P:\NDE Logo Templates\NDE Logo Color\NDE Logo RGB lo res.jpg"/>
          <p:cNvPicPr>
            <a:picLocks noChangeAspect="1" noChangeArrowheads="1"/>
          </p:cNvPicPr>
          <p:nvPr/>
        </p:nvPicPr>
        <p:blipFill>
          <a:blip r:embed="rId2" cstate="print"/>
          <a:srcRect/>
          <a:stretch>
            <a:fillRect/>
          </a:stretch>
        </p:blipFill>
        <p:spPr bwMode="auto">
          <a:xfrm>
            <a:off x="228600" y="6096000"/>
            <a:ext cx="533400" cy="533400"/>
          </a:xfrm>
          <a:prstGeom prst="rect">
            <a:avLst/>
          </a:prstGeom>
          <a:noFill/>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Student Assistance Teams</a:t>
            </a:r>
            <a:br>
              <a:rPr lang="en-US" dirty="0" smtClean="0"/>
            </a:br>
            <a:r>
              <a:rPr lang="en-US" dirty="0" smtClean="0"/>
              <a:t>Common Questions</a:t>
            </a:r>
            <a:endParaRPr lang="en-US" dirty="0"/>
          </a:p>
        </p:txBody>
      </p:sp>
      <p:sp>
        <p:nvSpPr>
          <p:cNvPr id="3" name="Content Placeholder 2"/>
          <p:cNvSpPr>
            <a:spLocks noGrp="1"/>
          </p:cNvSpPr>
          <p:nvPr>
            <p:ph idx="1"/>
          </p:nvPr>
        </p:nvSpPr>
        <p:spPr>
          <a:xfrm>
            <a:off x="457200" y="1981200"/>
            <a:ext cx="8229600" cy="4525963"/>
          </a:xfrm>
        </p:spPr>
        <p:txBody>
          <a:bodyPr/>
          <a:lstStyle/>
          <a:p>
            <a:pPr lvl="1">
              <a:buFont typeface="Arial" pitchFamily="34" charset="0"/>
              <a:buChar char="•"/>
            </a:pPr>
            <a:r>
              <a:rPr lang="en-US" dirty="0" smtClean="0"/>
              <a:t>How long is the process? </a:t>
            </a:r>
            <a:r>
              <a:rPr lang="en-US" sz="1800" dirty="0" smtClean="0">
                <a:solidFill>
                  <a:srgbClr val="FF0000"/>
                </a:solidFill>
              </a:rPr>
              <a:t>No time limit</a:t>
            </a:r>
            <a:endParaRPr lang="en-US" sz="1800" dirty="0" smtClean="0"/>
          </a:p>
          <a:p>
            <a:pPr lvl="1">
              <a:buFont typeface="Arial" pitchFamily="34" charset="0"/>
              <a:buChar char="•"/>
            </a:pPr>
            <a:r>
              <a:rPr lang="en-US" dirty="0" smtClean="0"/>
              <a:t>If the child has an obvious disability, must a district conduct a SAT? </a:t>
            </a:r>
            <a:r>
              <a:rPr lang="en-US" sz="1600" dirty="0" smtClean="0">
                <a:solidFill>
                  <a:srgbClr val="FF0000"/>
                </a:solidFill>
              </a:rPr>
              <a:t>Yes , there might be a shorter timeline</a:t>
            </a:r>
            <a:endParaRPr lang="en-US" sz="1600" dirty="0" smtClean="0"/>
          </a:p>
          <a:p>
            <a:pPr lvl="1">
              <a:buFont typeface="Arial" pitchFamily="34" charset="0"/>
              <a:buChar char="•"/>
            </a:pPr>
            <a:r>
              <a:rPr lang="en-US" dirty="0" smtClean="0"/>
              <a:t>If a child receiving special education moves into your district must you conduct a SAT?  </a:t>
            </a:r>
            <a:r>
              <a:rPr lang="en-US" sz="1800" dirty="0" smtClean="0">
                <a:solidFill>
                  <a:srgbClr val="FF0000"/>
                </a:solidFill>
              </a:rPr>
              <a:t>No</a:t>
            </a:r>
            <a:endParaRPr lang="en-US" sz="1800" dirty="0" smtClean="0"/>
          </a:p>
          <a:p>
            <a:pPr lvl="1">
              <a:buFont typeface="Arial" pitchFamily="34" charset="0"/>
              <a:buChar char="•"/>
            </a:pPr>
            <a:r>
              <a:rPr lang="en-US" dirty="0" smtClean="0"/>
              <a:t>Is a SAT required for a child who no longer qualifies for special education? </a:t>
            </a:r>
            <a:r>
              <a:rPr lang="en-US" sz="1600" dirty="0" smtClean="0">
                <a:solidFill>
                  <a:srgbClr val="FF0000"/>
                </a:solidFill>
              </a:rPr>
              <a:t>Yes, to help student move back into general education</a:t>
            </a:r>
            <a:endParaRPr lang="en-US" sz="1600"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Short Term Objectives</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lstStyle/>
          <a:p>
            <a:r>
              <a:rPr lang="en-US" dirty="0" smtClean="0"/>
              <a:t>Still write short term objectives for all children, is that okay? </a:t>
            </a:r>
            <a:r>
              <a:rPr lang="en-US" sz="1800" dirty="0" smtClean="0">
                <a:solidFill>
                  <a:srgbClr val="FF0000"/>
                </a:solidFill>
              </a:rPr>
              <a:t>Yes, it is okay.</a:t>
            </a:r>
            <a:endParaRPr lang="en-US" dirty="0" smtClean="0"/>
          </a:p>
          <a:p>
            <a:r>
              <a:rPr lang="en-US" dirty="0" smtClean="0"/>
              <a:t>Can short term objectives be developed and measured to provide the measurement for annual goals? </a:t>
            </a:r>
            <a:r>
              <a:rPr lang="en-US" sz="1800" dirty="0" smtClean="0">
                <a:solidFill>
                  <a:srgbClr val="FF0000"/>
                </a:solidFill>
              </a:rPr>
              <a:t>Yes</a:t>
            </a:r>
            <a:endParaRPr lang="en-US" dirty="0" smtClean="0"/>
          </a:p>
          <a:p>
            <a:pPr>
              <a:buNone/>
            </a:pPr>
            <a:endParaRPr lang="en-US" dirty="0"/>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smtClean="0"/>
              <a:t>Goal Page of the IEP.</a:t>
            </a:r>
          </a:p>
          <a:p>
            <a:r>
              <a:rPr lang="en-US" dirty="0" smtClean="0"/>
              <a:t>Measurement of progress on goals is needed to ensure that the goals are met by the end of the year.</a:t>
            </a:r>
          </a:p>
          <a:p>
            <a:r>
              <a:rPr lang="en-US" dirty="0" smtClean="0"/>
              <a:t>Description of HOW child’s progress will be measured.</a:t>
            </a:r>
          </a:p>
          <a:p>
            <a:r>
              <a:rPr lang="en-US" dirty="0" smtClean="0"/>
              <a:t>Description of WHEN periodic reports will be provided.</a:t>
            </a:r>
          </a:p>
          <a:p>
            <a:endParaRPr lang="en-US" dirty="0" smtClean="0"/>
          </a:p>
        </p:txBody>
      </p:sp>
      <p:sp>
        <p:nvSpPr>
          <p:cNvPr id="3" name="Title 2"/>
          <p:cNvSpPr>
            <a:spLocks noGrp="1"/>
          </p:cNvSpPr>
          <p:nvPr>
            <p:ph type="title"/>
          </p:nvPr>
        </p:nvSpPr>
        <p:spPr/>
        <p:txBody>
          <a:bodyPr>
            <a:normAutofit fontScale="90000"/>
          </a:bodyPr>
          <a:lstStyle/>
          <a:p>
            <a:pPr algn="ctr"/>
            <a:r>
              <a:rPr lang="en-US" sz="4400" b="0" dirty="0" smtClean="0"/>
              <a:t/>
            </a:r>
            <a:br>
              <a:rPr lang="en-US" sz="4400" b="0" dirty="0" smtClean="0"/>
            </a:br>
            <a:r>
              <a:rPr lang="en-US" sz="4000" dirty="0" smtClean="0"/>
              <a:t>Progress in Achieving Goals – How Measured and When Reported (007.07A4)</a:t>
            </a:r>
            <a:r>
              <a:rPr lang="en-US" sz="3600" dirty="0" smtClean="0"/>
              <a:t/>
            </a:r>
            <a:br>
              <a:rPr lang="en-US" sz="3600" dirty="0" smtClean="0"/>
            </a:br>
            <a:endParaRPr lang="en-US" sz="3600" b="0" dirty="0"/>
          </a:p>
        </p:txBody>
      </p:sp>
      <p:pic>
        <p:nvPicPr>
          <p:cNvPr id="4" name="Picture 1" descr="P:\NDE Logo Templates\NDE Logo Color\NDE Logo RGB lo res.jpg"/>
          <p:cNvPicPr>
            <a:picLocks noChangeAspect="1" noChangeArrowheads="1"/>
          </p:cNvPicPr>
          <p:nvPr/>
        </p:nvPicPr>
        <p:blipFill>
          <a:blip r:embed="rId2" cstate="print"/>
          <a:srcRect/>
          <a:stretch>
            <a:fillRect/>
          </a:stretch>
        </p:blipFill>
        <p:spPr bwMode="auto">
          <a:xfrm>
            <a:off x="228600" y="6096000"/>
            <a:ext cx="533400" cy="533400"/>
          </a:xfrm>
          <a:prstGeom prst="rect">
            <a:avLst/>
          </a:prstGeom>
          <a:noFill/>
        </p:spPr>
      </p:pic>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44562"/>
          </a:xfrm>
        </p:spPr>
        <p:txBody>
          <a:bodyPr>
            <a:noAutofit/>
          </a:bodyPr>
          <a:lstStyle/>
          <a:p>
            <a:r>
              <a:rPr lang="en-US" sz="2800" b="1" dirty="0" smtClean="0"/>
              <a:t>Progress in Achieving Goals – How Measured and When Reported – Common Questions</a:t>
            </a:r>
            <a:endParaRPr lang="en-US" sz="2800" dirty="0"/>
          </a:p>
        </p:txBody>
      </p:sp>
      <p:sp>
        <p:nvSpPr>
          <p:cNvPr id="3" name="Content Placeholder 2"/>
          <p:cNvSpPr>
            <a:spLocks noGrp="1"/>
          </p:cNvSpPr>
          <p:nvPr>
            <p:ph idx="1"/>
          </p:nvPr>
        </p:nvSpPr>
        <p:spPr>
          <a:xfrm>
            <a:off x="457200" y="1295401"/>
            <a:ext cx="8229600" cy="4648200"/>
          </a:xfrm>
        </p:spPr>
        <p:txBody>
          <a:bodyPr>
            <a:normAutofit fontScale="92500" lnSpcReduction="20000"/>
          </a:bodyPr>
          <a:lstStyle/>
          <a:p>
            <a:pPr>
              <a:buNone/>
            </a:pPr>
            <a:r>
              <a:rPr lang="en-US" dirty="0" smtClean="0"/>
              <a:t>Can there be more than one method for measuring progress? </a:t>
            </a:r>
            <a:r>
              <a:rPr lang="en-US" sz="1800" dirty="0" smtClean="0">
                <a:solidFill>
                  <a:srgbClr val="FF0000"/>
                </a:solidFill>
              </a:rPr>
              <a:t>Yes</a:t>
            </a:r>
            <a:endParaRPr lang="en-US" dirty="0" smtClean="0"/>
          </a:p>
          <a:p>
            <a:pPr>
              <a:buNone/>
            </a:pPr>
            <a:r>
              <a:rPr lang="en-US" dirty="0" smtClean="0"/>
              <a:t>What needs to be measured and reported to parents? </a:t>
            </a:r>
            <a:r>
              <a:rPr lang="en-US" sz="1800" dirty="0" smtClean="0">
                <a:solidFill>
                  <a:srgbClr val="FF0000"/>
                </a:solidFill>
              </a:rPr>
              <a:t>Progress on goals</a:t>
            </a:r>
            <a:endParaRPr lang="en-US" dirty="0" smtClean="0"/>
          </a:p>
          <a:p>
            <a:pPr>
              <a:buNone/>
            </a:pPr>
            <a:r>
              <a:rPr lang="en-US" dirty="0" smtClean="0"/>
              <a:t>Can the IEP contain a number of ways that progress will be reported to parents?  (i.e., Quarterly report cards or mid quarter narrative reports?) </a:t>
            </a:r>
            <a:r>
              <a:rPr lang="en-US" sz="1800" dirty="0" smtClean="0">
                <a:solidFill>
                  <a:srgbClr val="FF0000"/>
                </a:solidFill>
              </a:rPr>
              <a:t>Use </a:t>
            </a:r>
            <a:r>
              <a:rPr lang="en-US" sz="1800" u="sng" dirty="0" smtClean="0">
                <a:solidFill>
                  <a:srgbClr val="FF0000"/>
                </a:solidFill>
              </a:rPr>
              <a:t>and</a:t>
            </a:r>
            <a:r>
              <a:rPr lang="en-US" sz="1800" dirty="0" smtClean="0">
                <a:solidFill>
                  <a:srgbClr val="FF0000"/>
                </a:solidFill>
              </a:rPr>
              <a:t> not </a:t>
            </a:r>
            <a:r>
              <a:rPr lang="en-US" sz="1800" u="sng" dirty="0" smtClean="0">
                <a:solidFill>
                  <a:srgbClr val="FF0000"/>
                </a:solidFill>
              </a:rPr>
              <a:t>or </a:t>
            </a:r>
            <a:r>
              <a:rPr lang="en-US" sz="1800" dirty="0" smtClean="0">
                <a:solidFill>
                  <a:srgbClr val="FF0000"/>
                </a:solidFill>
              </a:rPr>
              <a:t> in the description of how the progress will be reported.</a:t>
            </a:r>
            <a:endParaRPr lang="en-US" u="sng" dirty="0" smtClean="0"/>
          </a:p>
          <a:p>
            <a:pPr>
              <a:buNone/>
            </a:pPr>
            <a:r>
              <a:rPr lang="en-US" dirty="0" smtClean="0"/>
              <a:t>Can you have different methods and timeline for each goal? </a:t>
            </a:r>
            <a:r>
              <a:rPr lang="en-US" sz="1800" dirty="0" smtClean="0">
                <a:solidFill>
                  <a:srgbClr val="FF0000"/>
                </a:solidFill>
              </a:rPr>
              <a:t>Yes</a:t>
            </a:r>
            <a:endParaRPr lang="en-US" dirty="0" smtClean="0"/>
          </a:p>
          <a:p>
            <a:pPr>
              <a:buNone/>
            </a:pPr>
            <a:r>
              <a:rPr lang="en-US" dirty="0" smtClean="0"/>
              <a:t>Should the Progress Reports be attached to the IEP? </a:t>
            </a:r>
            <a:r>
              <a:rPr lang="en-US" sz="1800" dirty="0" smtClean="0">
                <a:solidFill>
                  <a:srgbClr val="FF0000"/>
                </a:solidFill>
              </a:rPr>
              <a:t>No, but they should be in the file or in the SRS file.</a:t>
            </a:r>
            <a:endParaRPr lang="en-US" dirty="0" smtClean="0"/>
          </a:p>
          <a:p>
            <a:endParaRPr lang="en-US" dirty="0"/>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447801"/>
            <a:ext cx="8229600" cy="4419600"/>
          </a:xfrm>
        </p:spPr>
        <p:txBody>
          <a:bodyPr>
            <a:noAutofit/>
          </a:bodyPr>
          <a:lstStyle/>
          <a:p>
            <a:pPr>
              <a:buNone/>
            </a:pPr>
            <a:r>
              <a:rPr lang="en-US" sz="2400" dirty="0" smtClean="0"/>
              <a:t>Services Page of the IEP</a:t>
            </a:r>
          </a:p>
          <a:p>
            <a:pPr>
              <a:buNone/>
            </a:pPr>
            <a:r>
              <a:rPr lang="en-US" sz="2400" dirty="0" smtClean="0"/>
              <a:t>Enable the child to:</a:t>
            </a:r>
          </a:p>
          <a:p>
            <a:pPr marL="624078" indent="-514350">
              <a:buFont typeface="+mj-lt"/>
              <a:buAutoNum type="arabicPeriod"/>
            </a:pPr>
            <a:r>
              <a:rPr lang="en-US" sz="2400" dirty="0" smtClean="0"/>
              <a:t>Advance appropriately toward attaining goals</a:t>
            </a:r>
          </a:p>
          <a:p>
            <a:pPr marL="624078" indent="-514350">
              <a:buFont typeface="+mj-lt"/>
              <a:buAutoNum type="arabicPeriod"/>
            </a:pPr>
            <a:r>
              <a:rPr lang="en-US" sz="2400" dirty="0" smtClean="0"/>
              <a:t>Be involved in and progress in the general education curriculum and participate in extracurricular and other nonacademic activities</a:t>
            </a:r>
          </a:p>
          <a:p>
            <a:pPr marL="624078" indent="-514350">
              <a:buFont typeface="+mj-lt"/>
              <a:buAutoNum type="arabicPeriod"/>
            </a:pPr>
            <a:r>
              <a:rPr lang="en-US" sz="2400" dirty="0" smtClean="0"/>
              <a:t>Be educated and participate with other children with disabilities and nondisabled children.  and </a:t>
            </a:r>
          </a:p>
          <a:p>
            <a:pPr marL="624078" indent="-514350">
              <a:buFont typeface="+mj-lt"/>
              <a:buAutoNum type="arabicPeriod"/>
            </a:pPr>
            <a:r>
              <a:rPr lang="en-US" sz="2400" dirty="0" smtClean="0"/>
              <a:t>Services, Frequency, duration and location – start dates, amount of time and LRE.</a:t>
            </a:r>
          </a:p>
          <a:p>
            <a:pPr marL="624078" indent="-514350">
              <a:buNone/>
            </a:pPr>
            <a:endParaRPr lang="en-US" sz="2400" dirty="0" smtClean="0"/>
          </a:p>
        </p:txBody>
      </p:sp>
      <p:sp>
        <p:nvSpPr>
          <p:cNvPr id="3" name="Title 2"/>
          <p:cNvSpPr>
            <a:spLocks noGrp="1"/>
          </p:cNvSpPr>
          <p:nvPr>
            <p:ph type="title"/>
          </p:nvPr>
        </p:nvSpPr>
        <p:spPr>
          <a:xfrm>
            <a:off x="457200" y="274638"/>
            <a:ext cx="8229600" cy="1096962"/>
          </a:xfrm>
        </p:spPr>
        <p:txBody>
          <a:bodyPr lIns="0">
            <a:noAutofit/>
          </a:bodyPr>
          <a:lstStyle/>
          <a:p>
            <a:pPr algn="ctr"/>
            <a:r>
              <a:rPr lang="en-US" sz="3600" b="0" dirty="0" smtClean="0"/>
              <a:t>Services</a:t>
            </a:r>
            <a:br>
              <a:rPr lang="en-US" sz="3600" b="0" dirty="0" smtClean="0"/>
            </a:br>
            <a:r>
              <a:rPr lang="en-US" sz="3600" b="0" dirty="0" smtClean="0"/>
              <a:t>(007.07A5, 007.07A6, 007.07A8)</a:t>
            </a:r>
            <a:endParaRPr lang="en-US" sz="3600" dirty="0"/>
          </a:p>
        </p:txBody>
      </p:sp>
      <p:pic>
        <p:nvPicPr>
          <p:cNvPr id="4" name="Picture 1" descr="P:\NDE Logo Templates\NDE Logo Color\NDE Logo RGB lo res.jpg"/>
          <p:cNvPicPr>
            <a:picLocks noChangeAspect="1" noChangeArrowheads="1"/>
          </p:cNvPicPr>
          <p:nvPr/>
        </p:nvPicPr>
        <p:blipFill>
          <a:blip r:embed="rId2" cstate="print"/>
          <a:srcRect/>
          <a:stretch>
            <a:fillRect/>
          </a:stretch>
        </p:blipFill>
        <p:spPr bwMode="auto">
          <a:xfrm>
            <a:off x="228600" y="6096000"/>
            <a:ext cx="533400" cy="533400"/>
          </a:xfrm>
          <a:prstGeom prst="rect">
            <a:avLst/>
          </a:prstGeom>
          <a:noFill/>
        </p:spPr>
      </p:pic>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600" dirty="0" smtClean="0"/>
              <a:t>Services</a:t>
            </a:r>
            <a:br>
              <a:rPr lang="en-US" sz="3600" dirty="0" smtClean="0"/>
            </a:br>
            <a:r>
              <a:rPr lang="en-US" sz="3600" dirty="0" smtClean="0"/>
              <a:t>Common Questions</a:t>
            </a:r>
            <a:endParaRPr lang="en-US" sz="3600" dirty="0"/>
          </a:p>
        </p:txBody>
      </p:sp>
      <p:sp>
        <p:nvSpPr>
          <p:cNvPr id="3" name="Content Placeholder 2"/>
          <p:cNvSpPr>
            <a:spLocks noGrp="1"/>
          </p:cNvSpPr>
          <p:nvPr>
            <p:ph idx="1"/>
          </p:nvPr>
        </p:nvSpPr>
        <p:spPr>
          <a:xfrm>
            <a:off x="457200" y="1600201"/>
            <a:ext cx="8229600" cy="3886199"/>
          </a:xfrm>
        </p:spPr>
        <p:txBody>
          <a:bodyPr>
            <a:normAutofit/>
          </a:bodyPr>
          <a:lstStyle/>
          <a:p>
            <a:pPr>
              <a:buNone/>
            </a:pPr>
            <a:r>
              <a:rPr lang="en-US" dirty="0" smtClean="0"/>
              <a:t>What does the </a:t>
            </a:r>
            <a:r>
              <a:rPr lang="en-US" u="sng" dirty="0" smtClean="0">
                <a:solidFill>
                  <a:srgbClr val="FF0000"/>
                </a:solidFill>
              </a:rPr>
              <a:t>start date </a:t>
            </a:r>
            <a:r>
              <a:rPr lang="en-US" dirty="0" smtClean="0"/>
              <a:t>of services indicate? </a:t>
            </a:r>
          </a:p>
          <a:p>
            <a:pPr>
              <a:buNone/>
            </a:pPr>
            <a:r>
              <a:rPr lang="en-US" dirty="0" smtClean="0"/>
              <a:t>What does follows school calendar mean? </a:t>
            </a:r>
            <a:r>
              <a:rPr lang="en-US" sz="1800" dirty="0" smtClean="0">
                <a:solidFill>
                  <a:srgbClr val="FF0000"/>
                </a:solidFill>
              </a:rPr>
              <a:t>Services on school days</a:t>
            </a:r>
            <a:endParaRPr lang="en-US" dirty="0" smtClean="0"/>
          </a:p>
          <a:p>
            <a:pPr>
              <a:buNone/>
            </a:pPr>
            <a:r>
              <a:rPr lang="en-US" dirty="0" smtClean="0"/>
              <a:t>Where is the statement of nonparticipation with nondisabled peers? </a:t>
            </a:r>
            <a:r>
              <a:rPr lang="en-US" sz="1800" dirty="0" smtClean="0">
                <a:solidFill>
                  <a:srgbClr val="FF0000"/>
                </a:solidFill>
              </a:rPr>
              <a:t>The statement is on the services page</a:t>
            </a:r>
            <a:endParaRPr lang="en-US" dirty="0" smtClean="0"/>
          </a:p>
          <a:p>
            <a:pPr>
              <a:buNone/>
            </a:pPr>
            <a:r>
              <a:rPr lang="en-US" dirty="0" smtClean="0"/>
              <a:t>What should be reflected in the </a:t>
            </a:r>
            <a:r>
              <a:rPr lang="en-US" i="1" dirty="0" smtClean="0"/>
              <a:t>Locations </a:t>
            </a:r>
            <a:r>
              <a:rPr lang="en-US" dirty="0" smtClean="0"/>
              <a:t>column on the Services Page? </a:t>
            </a:r>
            <a:r>
              <a:rPr lang="en-US" sz="1800" dirty="0" smtClean="0">
                <a:solidFill>
                  <a:srgbClr val="FF0000"/>
                </a:solidFill>
              </a:rPr>
              <a:t>Regular classroom or pull out</a:t>
            </a:r>
            <a:endParaRPr lang="en-US" dirty="0" smtClean="0"/>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371600"/>
            <a:ext cx="8229600" cy="4635691"/>
          </a:xfrm>
        </p:spPr>
        <p:txBody>
          <a:bodyPr>
            <a:normAutofit fontScale="92500" lnSpcReduction="10000"/>
          </a:bodyPr>
          <a:lstStyle/>
          <a:p>
            <a:r>
              <a:rPr lang="en-US" dirty="0" smtClean="0"/>
              <a:t>Special Considerations Page of IEP</a:t>
            </a:r>
          </a:p>
          <a:p>
            <a:r>
              <a:rPr lang="en-US" dirty="0" smtClean="0">
                <a:latin typeface="Calibri" pitchFamily="34" charset="0"/>
              </a:rPr>
              <a:t>Elementary and Secondary Education Act, 2001 and the Individuals with Disabilities Act, 2004 stipulate that all students, including those with disabilities, </a:t>
            </a:r>
            <a:r>
              <a:rPr lang="en-US" u="sng" dirty="0" smtClean="0">
                <a:latin typeface="Calibri" pitchFamily="34" charset="0"/>
              </a:rPr>
              <a:t>must</a:t>
            </a:r>
            <a:r>
              <a:rPr lang="en-US" dirty="0" smtClean="0">
                <a:latin typeface="Calibri" pitchFamily="34" charset="0"/>
              </a:rPr>
              <a:t> participate in state and district-wide assessment.</a:t>
            </a:r>
          </a:p>
          <a:p>
            <a:r>
              <a:rPr lang="en-US" dirty="0" smtClean="0"/>
              <a:t>The IEP of the student taking an alternate assessment must include </a:t>
            </a:r>
            <a:r>
              <a:rPr lang="en-US" u="sng" dirty="0" smtClean="0"/>
              <a:t>a statement of why </a:t>
            </a:r>
            <a:r>
              <a:rPr lang="en-US" dirty="0" smtClean="0"/>
              <a:t>the student cannot participate in the particular regular state or district assessment.</a:t>
            </a:r>
            <a:endParaRPr lang="en-US" dirty="0" smtClean="0">
              <a:latin typeface="Calibri" pitchFamily="34" charset="0"/>
            </a:endParaRPr>
          </a:p>
          <a:p>
            <a:pPr>
              <a:buNone/>
            </a:pPr>
            <a:endParaRPr lang="en-US" sz="2400" dirty="0" smtClean="0">
              <a:latin typeface="Calibri" pitchFamily="34" charset="0"/>
            </a:endParaRPr>
          </a:p>
          <a:p>
            <a:pPr>
              <a:buNone/>
            </a:pPr>
            <a:endParaRPr lang="en-US" sz="2400" dirty="0" smtClean="0">
              <a:latin typeface="Calibri" pitchFamily="34" charset="0"/>
            </a:endParaRPr>
          </a:p>
          <a:p>
            <a:pPr>
              <a:buNone/>
            </a:pPr>
            <a:endParaRPr lang="en-US" sz="2400" dirty="0" smtClean="0">
              <a:latin typeface="Calibri" pitchFamily="34" charset="0"/>
            </a:endParaRPr>
          </a:p>
          <a:p>
            <a:pPr>
              <a:buNone/>
            </a:pPr>
            <a:endParaRPr lang="en-US" dirty="0">
              <a:solidFill>
                <a:schemeClr val="bg2">
                  <a:lumMod val="50000"/>
                </a:schemeClr>
              </a:solidFill>
            </a:endParaRPr>
          </a:p>
        </p:txBody>
      </p:sp>
      <p:sp>
        <p:nvSpPr>
          <p:cNvPr id="3" name="Title 2"/>
          <p:cNvSpPr>
            <a:spLocks noGrp="1"/>
          </p:cNvSpPr>
          <p:nvPr>
            <p:ph type="title"/>
          </p:nvPr>
        </p:nvSpPr>
        <p:spPr/>
        <p:txBody>
          <a:bodyPr>
            <a:normAutofit/>
          </a:bodyPr>
          <a:lstStyle/>
          <a:p>
            <a:r>
              <a:rPr lang="en-US" sz="4400" b="0" dirty="0" smtClean="0"/>
              <a:t>Assessment</a:t>
            </a:r>
            <a:endParaRPr lang="en-US" sz="4400" b="0" dirty="0"/>
          </a:p>
        </p:txBody>
      </p:sp>
      <p:pic>
        <p:nvPicPr>
          <p:cNvPr id="4" name="Picture 1" descr="P:\NDE Logo Templates\NDE Logo Color\NDE Logo RGB lo res.jpg"/>
          <p:cNvPicPr>
            <a:picLocks noChangeAspect="1" noChangeArrowheads="1"/>
          </p:cNvPicPr>
          <p:nvPr/>
        </p:nvPicPr>
        <p:blipFill>
          <a:blip r:embed="rId2" cstate="print"/>
          <a:srcRect/>
          <a:stretch>
            <a:fillRect/>
          </a:stretch>
        </p:blipFill>
        <p:spPr bwMode="auto">
          <a:xfrm>
            <a:off x="228600" y="6096000"/>
            <a:ext cx="533400" cy="533400"/>
          </a:xfrm>
          <a:prstGeom prst="rect">
            <a:avLst/>
          </a:prstGeom>
          <a:noFill/>
        </p:spPr>
      </p:pic>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Assessment</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lstStyle/>
          <a:p>
            <a:r>
              <a:rPr lang="en-US" dirty="0" smtClean="0">
                <a:latin typeface="Calibri" pitchFamily="34" charset="0"/>
              </a:rPr>
              <a:t>If the team determines that a child needs to take an alternate assessment, what other information needs to be included in the IEP? </a:t>
            </a:r>
            <a:r>
              <a:rPr lang="en-US" sz="1800" dirty="0" smtClean="0">
                <a:solidFill>
                  <a:srgbClr val="FF0000"/>
                </a:solidFill>
                <a:latin typeface="Calibri" pitchFamily="34" charset="0"/>
              </a:rPr>
              <a:t>There must be benchmarks with the  goals.  NESA alternate assessment</a:t>
            </a:r>
            <a:r>
              <a:rPr lang="en-US" sz="1800" dirty="0">
                <a:solidFill>
                  <a:srgbClr val="FF0000"/>
                </a:solidFill>
                <a:latin typeface="Calibri" pitchFamily="34" charset="0"/>
              </a:rPr>
              <a:t> </a:t>
            </a:r>
            <a:r>
              <a:rPr lang="en-US" sz="1800" dirty="0" smtClean="0">
                <a:solidFill>
                  <a:srgbClr val="FF0000"/>
                </a:solidFill>
                <a:latin typeface="Calibri" pitchFamily="34" charset="0"/>
              </a:rPr>
              <a:t> should be listed on the IEP.</a:t>
            </a:r>
            <a:r>
              <a:rPr lang="en-US" dirty="0" smtClean="0">
                <a:latin typeface="Calibri" pitchFamily="34" charset="0"/>
              </a:rPr>
              <a:t> </a:t>
            </a:r>
          </a:p>
          <a:p>
            <a:r>
              <a:rPr lang="en-US" dirty="0" smtClean="0">
                <a:latin typeface="Calibri" pitchFamily="34" charset="0"/>
              </a:rPr>
              <a:t>What should be included in the “why” statement, and where can it be found? </a:t>
            </a:r>
            <a:r>
              <a:rPr lang="en-US" sz="1800" dirty="0" smtClean="0">
                <a:solidFill>
                  <a:srgbClr val="FF0000"/>
                </a:solidFill>
                <a:latin typeface="Calibri" pitchFamily="34" charset="0"/>
              </a:rPr>
              <a:t>Follow the guidelines/flowchart that is located at:</a:t>
            </a:r>
            <a:endParaRPr lang="en-US" dirty="0" smtClean="0">
              <a:latin typeface="Calibri" pitchFamily="34" charset="0"/>
            </a:endParaRPr>
          </a:p>
          <a:p>
            <a:pPr>
              <a:buNone/>
            </a:pPr>
            <a:r>
              <a:rPr lang="en-US" dirty="0" smtClean="0"/>
              <a:t> </a:t>
            </a:r>
            <a:r>
              <a:rPr lang="en-US" sz="2800" u="sng" dirty="0" smtClean="0">
                <a:hlinkClick r:id="rId2"/>
              </a:rPr>
              <a:t>http://www.education.ne.gov/sped/assessment.html</a:t>
            </a:r>
            <a:endParaRPr lang="en-US" sz="2800" dirty="0" smtClean="0">
              <a:latin typeface="Calibri" pitchFamily="34" charset="0"/>
            </a:endParaRPr>
          </a:p>
          <a:p>
            <a:endParaRPr lang="en-US" dirty="0"/>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50" name="Title 1"/>
          <p:cNvSpPr>
            <a:spLocks noGrp="1"/>
          </p:cNvSpPr>
          <p:nvPr>
            <p:ph type="title"/>
          </p:nvPr>
        </p:nvSpPr>
        <p:spPr/>
        <p:txBody>
          <a:bodyPr/>
          <a:lstStyle/>
          <a:p>
            <a:r>
              <a:rPr lang="en-US" dirty="0" smtClean="0"/>
              <a:t>Secondary Transition</a:t>
            </a:r>
          </a:p>
        </p:txBody>
      </p:sp>
      <p:sp>
        <p:nvSpPr>
          <p:cNvPr id="3" name="Content Placeholder 2"/>
          <p:cNvSpPr>
            <a:spLocks noGrp="1"/>
          </p:cNvSpPr>
          <p:nvPr>
            <p:ph idx="1"/>
          </p:nvPr>
        </p:nvSpPr>
        <p:spPr/>
        <p:txBody>
          <a:bodyPr rtlCol="0">
            <a:normAutofit fontScale="92500" lnSpcReduction="10000"/>
          </a:bodyPr>
          <a:lstStyle/>
          <a:p>
            <a:pPr fontAlgn="auto">
              <a:spcAft>
                <a:spcPts val="0"/>
              </a:spcAft>
              <a:buFont typeface="Arial" pitchFamily="34" charset="0"/>
              <a:buNone/>
              <a:defRPr/>
            </a:pPr>
            <a:r>
              <a:rPr lang="en-US" dirty="0" smtClean="0"/>
              <a:t>Looking for documentation that no later than the IEP to be in effect when the student turns 16, or younger if deemed appropriate by the IEP team, the following transition components are included:</a:t>
            </a:r>
          </a:p>
          <a:p>
            <a:pPr lvl="1" fontAlgn="auto">
              <a:spcAft>
                <a:spcPts val="0"/>
              </a:spcAft>
              <a:buFont typeface="Arial" pitchFamily="34" charset="0"/>
              <a:buChar char="–"/>
              <a:defRPr/>
            </a:pPr>
            <a:r>
              <a:rPr lang="en-US" dirty="0" smtClean="0"/>
              <a:t>measurable postsecondary goals (based on age-appropriate assessments); and</a:t>
            </a:r>
          </a:p>
          <a:p>
            <a:pPr lvl="1" fontAlgn="auto">
              <a:spcAft>
                <a:spcPts val="0"/>
              </a:spcAft>
              <a:buFont typeface="Arial" pitchFamily="34" charset="0"/>
              <a:buChar char="–"/>
              <a:defRPr/>
            </a:pPr>
            <a:r>
              <a:rPr lang="en-US" dirty="0" smtClean="0"/>
              <a:t>Transition services (including courses of study) needed to assist student in meeting postsecondary goals.</a:t>
            </a:r>
          </a:p>
          <a:p>
            <a:pPr fontAlgn="auto">
              <a:spcAft>
                <a:spcPts val="0"/>
              </a:spcAft>
              <a:buFont typeface="Arial" pitchFamily="34" charset="0"/>
              <a:buNone/>
              <a:defRPr/>
            </a:pPr>
            <a:r>
              <a:rPr lang="en-US" dirty="0" smtClean="0"/>
              <a:t>	</a:t>
            </a:r>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Secondary Transition</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normAutofit lnSpcReduction="10000"/>
          </a:bodyPr>
          <a:lstStyle/>
          <a:p>
            <a:r>
              <a:rPr lang="en-US" sz="2800" dirty="0" smtClean="0"/>
              <a:t>If the child will turn 16 during the current IEP year, should transition planning be added to the current IEP? </a:t>
            </a:r>
            <a:r>
              <a:rPr lang="en-US" sz="1800" dirty="0" smtClean="0">
                <a:solidFill>
                  <a:srgbClr val="FF0000"/>
                </a:solidFill>
              </a:rPr>
              <a:t>Yes</a:t>
            </a:r>
            <a:endParaRPr lang="en-US" sz="2800" dirty="0" smtClean="0"/>
          </a:p>
          <a:p>
            <a:r>
              <a:rPr lang="en-US" sz="2800" dirty="0" smtClean="0"/>
              <a:t>Are there required age appropriate assessments that must be used while developing measurable postsecondary goals? </a:t>
            </a:r>
            <a:r>
              <a:rPr lang="en-US" sz="1800" dirty="0" smtClean="0">
                <a:solidFill>
                  <a:srgbClr val="FF0000"/>
                </a:solidFill>
              </a:rPr>
              <a:t>No specific assessment tools – team determines what assessment s are needed- document the assessments used</a:t>
            </a:r>
            <a:endParaRPr lang="en-US" sz="2800" dirty="0" smtClean="0"/>
          </a:p>
          <a:p>
            <a:r>
              <a:rPr lang="en-US" sz="2800" dirty="0" smtClean="0"/>
              <a:t>Rule 51 includes that transition planning may occur younger than 16 if determined appropriate by the team.  Must all secondary transition components be included in this instance? </a:t>
            </a:r>
            <a:r>
              <a:rPr lang="en-US" sz="1800" dirty="0" smtClean="0">
                <a:solidFill>
                  <a:srgbClr val="FF0000"/>
                </a:solidFill>
              </a:rPr>
              <a:t>Yes</a:t>
            </a:r>
            <a:r>
              <a:rPr lang="en-US" sz="2800" dirty="0" smtClean="0"/>
              <a:t> </a:t>
            </a:r>
          </a:p>
          <a:p>
            <a:endParaRPr lang="en-US" dirty="0"/>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8" name="Title 1"/>
          <p:cNvSpPr>
            <a:spLocks noGrp="1"/>
          </p:cNvSpPr>
          <p:nvPr>
            <p:ph type="title"/>
          </p:nvPr>
        </p:nvSpPr>
        <p:spPr/>
        <p:txBody>
          <a:bodyPr/>
          <a:lstStyle/>
          <a:p>
            <a:r>
              <a:rPr lang="en-US" smtClean="0"/>
              <a:t>Special Considerations</a:t>
            </a:r>
          </a:p>
        </p:txBody>
      </p:sp>
      <p:sp>
        <p:nvSpPr>
          <p:cNvPr id="3" name="Content Placeholder 2"/>
          <p:cNvSpPr>
            <a:spLocks noGrp="1"/>
          </p:cNvSpPr>
          <p:nvPr>
            <p:ph idx="1"/>
          </p:nvPr>
        </p:nvSpPr>
        <p:spPr/>
        <p:txBody>
          <a:bodyPr rtlCol="0">
            <a:normAutofit lnSpcReduction="10000"/>
          </a:bodyPr>
          <a:lstStyle/>
          <a:p>
            <a:pPr>
              <a:defRPr/>
            </a:pPr>
            <a:r>
              <a:rPr lang="en-US" dirty="0" smtClean="0"/>
              <a:t>007.07B1-007.07B7</a:t>
            </a:r>
          </a:p>
          <a:p>
            <a:pPr fontAlgn="auto">
              <a:spcAft>
                <a:spcPts val="0"/>
              </a:spcAft>
              <a:buFont typeface="Arial" pitchFamily="34" charset="0"/>
              <a:buChar char="•"/>
              <a:defRPr/>
            </a:pPr>
            <a:r>
              <a:rPr lang="en-US" dirty="0" smtClean="0"/>
              <a:t>Documentation that the IEP includes the strengths of the child and the concerns of the parent for enhancing the education of the child;</a:t>
            </a:r>
          </a:p>
          <a:p>
            <a:pPr fontAlgn="auto">
              <a:spcAft>
                <a:spcPts val="0"/>
              </a:spcAft>
              <a:buFont typeface="Arial" pitchFamily="34" charset="0"/>
              <a:buChar char="•"/>
              <a:defRPr/>
            </a:pPr>
            <a:r>
              <a:rPr lang="en-US" dirty="0" smtClean="0"/>
              <a:t>The IEP lists the results of the initial evaluation or the most recent evaluation and the academic, developmental and functional needs of the child.</a:t>
            </a:r>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endParaRPr lang="en-US" dirty="0" smtClean="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Prior Written Notice</a:t>
            </a:r>
            <a:endParaRPr lang="en-US" dirty="0"/>
          </a:p>
        </p:txBody>
      </p:sp>
      <p:sp>
        <p:nvSpPr>
          <p:cNvPr id="3" name="Content Placeholder 2"/>
          <p:cNvSpPr>
            <a:spLocks noGrp="1"/>
          </p:cNvSpPr>
          <p:nvPr>
            <p:ph idx="1"/>
          </p:nvPr>
        </p:nvSpPr>
        <p:spPr>
          <a:xfrm>
            <a:off x="457200" y="1219200"/>
            <a:ext cx="8229600" cy="4906963"/>
          </a:xfrm>
        </p:spPr>
        <p:txBody>
          <a:bodyPr>
            <a:normAutofit lnSpcReduction="10000"/>
          </a:bodyPr>
          <a:lstStyle/>
          <a:p>
            <a:r>
              <a:rPr lang="en-US" dirty="0" smtClean="0"/>
              <a:t>School District Responsibility</a:t>
            </a:r>
          </a:p>
          <a:p>
            <a:r>
              <a:rPr lang="en-US" dirty="0" smtClean="0"/>
              <a:t>Prior written notice is required whenever the district proposes or refuses to initiate or change the identification, evaluation, educational placement or provision of a free appropriate public education to the child.</a:t>
            </a:r>
          </a:p>
          <a:p>
            <a:r>
              <a:rPr lang="en-US" dirty="0" smtClean="0"/>
              <a:t>Prior written notice is intended to fully inform the parent regarding the proposed activity</a:t>
            </a:r>
          </a:p>
          <a:p>
            <a:r>
              <a:rPr lang="en-US" dirty="0" smtClean="0"/>
              <a:t>Best advice - When in doubt, provide the prior written notice.</a:t>
            </a:r>
            <a:endParaRPr lang="en-US" dirty="0"/>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Special Considerations</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lstStyle/>
          <a:p>
            <a:r>
              <a:rPr lang="en-US" dirty="0" smtClean="0"/>
              <a:t>Where will student strengths and parent concerns be reflected in the IEP? </a:t>
            </a:r>
            <a:r>
              <a:rPr lang="en-US" sz="1800" dirty="0" smtClean="0">
                <a:solidFill>
                  <a:srgbClr val="FF0000"/>
                </a:solidFill>
              </a:rPr>
              <a:t>On SRS page 2 or 3</a:t>
            </a:r>
            <a:endParaRPr lang="en-US" dirty="0" smtClean="0"/>
          </a:p>
          <a:p>
            <a:r>
              <a:rPr lang="en-US" dirty="0" smtClean="0"/>
              <a:t>For accountability with each of the special considerations, what type information should be recorded in each of the items reviewed and considered by the Team? </a:t>
            </a:r>
            <a:r>
              <a:rPr lang="en-US" sz="1800" dirty="0" smtClean="0">
                <a:solidFill>
                  <a:srgbClr val="FF0000"/>
                </a:solidFill>
              </a:rPr>
              <a:t>D o not write  “NA” . Write “the team considered this the child is not HI, ESL, etc.”</a:t>
            </a:r>
            <a:endParaRPr lang="en-US" dirty="0" smtClean="0"/>
          </a:p>
          <a:p>
            <a:endParaRPr lang="en-US" dirty="0"/>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smtClean="0"/>
              <a:t>Initial Evaluation Consent, MDT Report, Initial IEP</a:t>
            </a:r>
          </a:p>
          <a:p>
            <a:r>
              <a:rPr lang="en-US" dirty="0" smtClean="0"/>
              <a:t>45 school days</a:t>
            </a:r>
          </a:p>
          <a:p>
            <a:r>
              <a:rPr lang="en-US" dirty="0" smtClean="0"/>
              <a:t>Reviewed after August 2008</a:t>
            </a:r>
          </a:p>
          <a:p>
            <a:r>
              <a:rPr lang="en-US" dirty="0" smtClean="0"/>
              <a:t>30 days for development of the initial IEP</a:t>
            </a:r>
          </a:p>
        </p:txBody>
      </p:sp>
      <p:sp>
        <p:nvSpPr>
          <p:cNvPr id="3" name="Title 2"/>
          <p:cNvSpPr>
            <a:spLocks noGrp="1"/>
          </p:cNvSpPr>
          <p:nvPr>
            <p:ph type="title"/>
          </p:nvPr>
        </p:nvSpPr>
        <p:spPr/>
        <p:txBody>
          <a:bodyPr>
            <a:normAutofit fontScale="90000"/>
          </a:bodyPr>
          <a:lstStyle/>
          <a:p>
            <a:pPr algn="ctr"/>
            <a:r>
              <a:rPr lang="en-US" sz="4800" b="0" dirty="0" smtClean="0">
                <a:latin typeface="Calibri" pitchFamily="34" charset="0"/>
              </a:rPr>
              <a:t>Procedural Timelines </a:t>
            </a:r>
            <a:br>
              <a:rPr lang="en-US" sz="4800" b="0" dirty="0" smtClean="0">
                <a:latin typeface="Calibri" pitchFamily="34" charset="0"/>
              </a:rPr>
            </a:br>
            <a:r>
              <a:rPr lang="en-US" sz="4800" b="0" dirty="0" smtClean="0">
                <a:latin typeface="Calibri" pitchFamily="34" charset="0"/>
              </a:rPr>
              <a:t>(009.04A1-009.04A2)</a:t>
            </a:r>
            <a:endParaRPr lang="en-US" sz="4800" b="0" dirty="0">
              <a:latin typeface="Calibri" pitchFamily="34" charset="0"/>
            </a:endParaRPr>
          </a:p>
        </p:txBody>
      </p:sp>
      <p:pic>
        <p:nvPicPr>
          <p:cNvPr id="4" name="Picture 1" descr="P:\NDE Logo Templates\NDE Logo Color\NDE Logo RGB lo res.jpg"/>
          <p:cNvPicPr>
            <a:picLocks noChangeAspect="1" noChangeArrowheads="1"/>
          </p:cNvPicPr>
          <p:nvPr/>
        </p:nvPicPr>
        <p:blipFill>
          <a:blip r:embed="rId3" cstate="print"/>
          <a:srcRect/>
          <a:stretch>
            <a:fillRect/>
          </a:stretch>
        </p:blipFill>
        <p:spPr bwMode="auto">
          <a:xfrm>
            <a:off x="228600" y="6096000"/>
            <a:ext cx="533400" cy="533400"/>
          </a:xfrm>
          <a:prstGeom prst="rect">
            <a:avLst/>
          </a:prstGeom>
          <a:noFill/>
        </p:spPr>
      </p:pic>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8229600" cy="1143000"/>
          </a:xfrm>
        </p:spPr>
        <p:txBody>
          <a:bodyPr>
            <a:normAutofit fontScale="90000"/>
          </a:bodyPr>
          <a:lstStyle/>
          <a:p>
            <a:r>
              <a:rPr lang="en-US" dirty="0" smtClean="0"/>
              <a:t>Procedural Timelines</a:t>
            </a:r>
            <a:br>
              <a:rPr lang="en-US" dirty="0" smtClean="0"/>
            </a:br>
            <a:r>
              <a:rPr lang="en-US" dirty="0" smtClean="0"/>
              <a:t>Common Questions</a:t>
            </a:r>
            <a:endParaRPr lang="en-US" dirty="0"/>
          </a:p>
        </p:txBody>
      </p:sp>
      <p:sp>
        <p:nvSpPr>
          <p:cNvPr id="3" name="Content Placeholder 2"/>
          <p:cNvSpPr>
            <a:spLocks noGrp="1"/>
          </p:cNvSpPr>
          <p:nvPr>
            <p:ph idx="1"/>
          </p:nvPr>
        </p:nvSpPr>
        <p:spPr>
          <a:xfrm>
            <a:off x="457200" y="1600201"/>
            <a:ext cx="8229600" cy="3962400"/>
          </a:xfrm>
        </p:spPr>
        <p:txBody>
          <a:bodyPr/>
          <a:lstStyle/>
          <a:p>
            <a:r>
              <a:rPr lang="en-US" dirty="0" smtClean="0"/>
              <a:t>When do the 45 school days start?  When does the clock start ticking? </a:t>
            </a:r>
            <a:r>
              <a:rPr lang="en-US" sz="1800" dirty="0" smtClean="0">
                <a:solidFill>
                  <a:srgbClr val="FF0000"/>
                </a:solidFill>
              </a:rPr>
              <a:t>When school receives the signed consent.  Document the date the consent is received by the district</a:t>
            </a:r>
            <a:endParaRPr lang="en-US" dirty="0" smtClean="0"/>
          </a:p>
          <a:p>
            <a:r>
              <a:rPr lang="en-US" dirty="0" smtClean="0"/>
              <a:t>What are the 30</a:t>
            </a:r>
            <a:r>
              <a:rPr lang="en-US" dirty="0" smtClean="0">
                <a:solidFill>
                  <a:srgbClr val="FF0000"/>
                </a:solidFill>
              </a:rPr>
              <a:t> </a:t>
            </a:r>
            <a:r>
              <a:rPr lang="en-US" dirty="0" smtClean="0"/>
              <a:t>days for the IEP development?  </a:t>
            </a:r>
            <a:r>
              <a:rPr lang="en-US" sz="1800" dirty="0" smtClean="0">
                <a:solidFill>
                  <a:srgbClr val="FF0000"/>
                </a:solidFill>
              </a:rPr>
              <a:t>They are </a:t>
            </a:r>
            <a:r>
              <a:rPr lang="en-US" sz="1800" u="sng" smtClean="0">
                <a:solidFill>
                  <a:srgbClr val="FF0000"/>
                </a:solidFill>
              </a:rPr>
              <a:t>calendar</a:t>
            </a:r>
            <a:r>
              <a:rPr lang="en-US" sz="1800" smtClean="0">
                <a:solidFill>
                  <a:srgbClr val="FF0000"/>
                </a:solidFill>
              </a:rPr>
              <a:t> days.</a:t>
            </a:r>
            <a:endParaRPr lang="en-US" sz="1800" dirty="0" smtClean="0">
              <a:solidFill>
                <a:srgbClr val="FF0000"/>
              </a:solidFill>
            </a:endParaRPr>
          </a:p>
          <a:p>
            <a:pPr>
              <a:buNone/>
            </a:pP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Prior Written Notice</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lstStyle/>
          <a:p>
            <a:r>
              <a:rPr lang="en-US" dirty="0" smtClean="0"/>
              <a:t>What is “a reasonable period of time?”</a:t>
            </a:r>
            <a:r>
              <a:rPr lang="en-US" sz="1800" dirty="0" smtClean="0">
                <a:solidFill>
                  <a:srgbClr val="FF0000"/>
                </a:solidFill>
              </a:rPr>
              <a:t> 10 days</a:t>
            </a:r>
            <a:endParaRPr lang="en-US" dirty="0" smtClean="0"/>
          </a:p>
          <a:p>
            <a:r>
              <a:rPr lang="en-US" dirty="0" smtClean="0"/>
              <a:t>If there were no other factors which were relevant to the district’s decision, can we put NA on the form for that section? </a:t>
            </a:r>
            <a:r>
              <a:rPr lang="en-US" sz="1800" dirty="0" smtClean="0">
                <a:solidFill>
                  <a:srgbClr val="FF0000"/>
                </a:solidFill>
              </a:rPr>
              <a:t>NO</a:t>
            </a:r>
            <a:endParaRPr lang="en-US" dirty="0" smtClean="0"/>
          </a:p>
          <a:p>
            <a:r>
              <a:rPr lang="en-US" dirty="0" smtClean="0"/>
              <a:t>Must the written notice be provided in the parents’ native language, or can a translator read the notice to the parents? </a:t>
            </a:r>
            <a:r>
              <a:rPr lang="en-US" sz="1800" dirty="0" smtClean="0">
                <a:solidFill>
                  <a:srgbClr val="FF0000"/>
                </a:solidFill>
              </a:rPr>
              <a:t>Yes, the notice must be </a:t>
            </a:r>
            <a:r>
              <a:rPr lang="en-US" sz="1800" u="sng" dirty="0" smtClean="0">
                <a:solidFill>
                  <a:srgbClr val="FF0000"/>
                </a:solidFill>
              </a:rPr>
              <a:t>written.</a:t>
            </a:r>
            <a:endParaRPr lang="en-US" u="sng"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Prior Written Notice </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lstStyle/>
          <a:p>
            <a:pPr lvl="1">
              <a:buFont typeface="Arial" pitchFamily="34" charset="0"/>
              <a:buChar char="•"/>
            </a:pPr>
            <a:r>
              <a:rPr lang="en-US" sz="3200" dirty="0" smtClean="0"/>
              <a:t>Does graduation constitute a change in placement requiring prior written notice? </a:t>
            </a:r>
            <a:r>
              <a:rPr lang="en-US" sz="1800" dirty="0" smtClean="0">
                <a:solidFill>
                  <a:srgbClr val="FF0000"/>
                </a:solidFill>
              </a:rPr>
              <a:t>Yes, with regular diploma</a:t>
            </a:r>
            <a:endParaRPr lang="en-US" sz="3200" dirty="0" smtClean="0"/>
          </a:p>
          <a:p>
            <a:pPr lvl="1">
              <a:buFont typeface="Arial" pitchFamily="34" charset="0"/>
              <a:buChar char="•"/>
            </a:pPr>
            <a:r>
              <a:rPr lang="en-US" sz="3200" dirty="0" smtClean="0"/>
              <a:t>Can prior written notice be given at the same time parental consent is sought?  </a:t>
            </a:r>
            <a:r>
              <a:rPr lang="en-US" sz="1800" dirty="0" smtClean="0">
                <a:solidFill>
                  <a:srgbClr val="FF0000"/>
                </a:solidFill>
              </a:rPr>
              <a:t>Yes</a:t>
            </a:r>
            <a:endParaRPr lang="en-US" sz="3200" dirty="0" smtClean="0"/>
          </a:p>
          <a:p>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Informed Consent</a:t>
            </a:r>
            <a:endParaRPr lang="en-US" dirty="0"/>
          </a:p>
        </p:txBody>
      </p:sp>
      <p:sp>
        <p:nvSpPr>
          <p:cNvPr id="3" name="Content Placeholder 2"/>
          <p:cNvSpPr>
            <a:spLocks noGrp="1"/>
          </p:cNvSpPr>
          <p:nvPr>
            <p:ph idx="1"/>
          </p:nvPr>
        </p:nvSpPr>
        <p:spPr/>
        <p:txBody>
          <a:bodyPr>
            <a:normAutofit lnSpcReduction="10000"/>
          </a:bodyPr>
          <a:lstStyle/>
          <a:p>
            <a:r>
              <a:rPr lang="en-US" dirty="0" smtClean="0"/>
              <a:t>The purpose of consent is to ensure that the parent has been fully informed (in writing) of all relevant information regarding the activity for which consent is sought;</a:t>
            </a:r>
          </a:p>
          <a:p>
            <a:pPr algn="ctr">
              <a:buNone/>
            </a:pPr>
            <a:r>
              <a:rPr lang="en-US" i="1" dirty="0" smtClean="0"/>
              <a:t>and</a:t>
            </a:r>
          </a:p>
          <a:p>
            <a:r>
              <a:rPr lang="en-US" dirty="0" smtClean="0"/>
              <a:t>The parent consents (in writing) to the carrying out of that activity.</a:t>
            </a:r>
          </a:p>
          <a:p>
            <a:r>
              <a:rPr lang="en-US" dirty="0" smtClean="0"/>
              <a:t>Consent may be revoked by the parent at any time.</a:t>
            </a: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Informed Consent</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normAutofit lnSpcReduction="10000"/>
          </a:bodyPr>
          <a:lstStyle/>
          <a:p>
            <a:r>
              <a:rPr lang="en-US" dirty="0" smtClean="0"/>
              <a:t>Sometimes the regulations use the term “agree” and other times “consent”.  Do those terms mean the same thing? </a:t>
            </a:r>
            <a:r>
              <a:rPr lang="en-US" sz="1800" dirty="0" smtClean="0">
                <a:solidFill>
                  <a:srgbClr val="FF0000"/>
                </a:solidFill>
              </a:rPr>
              <a:t>No.  Agree=a decision  Consent=in writing</a:t>
            </a:r>
            <a:endParaRPr lang="en-US" dirty="0" smtClean="0"/>
          </a:p>
          <a:p>
            <a:r>
              <a:rPr lang="en-US" dirty="0" smtClean="0"/>
              <a:t>What if the parent revokes consent for something that has already happened?  </a:t>
            </a:r>
            <a:r>
              <a:rPr lang="en-US" sz="1800" dirty="0" smtClean="0">
                <a:solidFill>
                  <a:srgbClr val="FF0000"/>
                </a:solidFill>
              </a:rPr>
              <a:t>Consent is </a:t>
            </a:r>
            <a:r>
              <a:rPr lang="en-US" sz="1800" dirty="0">
                <a:solidFill>
                  <a:srgbClr val="FF0000"/>
                </a:solidFill>
              </a:rPr>
              <a:t>n</a:t>
            </a:r>
            <a:r>
              <a:rPr lang="en-US" sz="1800" dirty="0" smtClean="0">
                <a:solidFill>
                  <a:srgbClr val="FF0000"/>
                </a:solidFill>
              </a:rPr>
              <a:t>ot retroactive. Parents can’t cancel out what has happened.</a:t>
            </a:r>
            <a:endParaRPr lang="en-US" dirty="0" smtClean="0"/>
          </a:p>
          <a:p>
            <a:r>
              <a:rPr lang="en-US" dirty="0" smtClean="0"/>
              <a:t>If a parent refuses to consent to the initial provision of services, must a district convene an IEP team or develop an IEP?  </a:t>
            </a:r>
            <a:r>
              <a:rPr lang="en-US" sz="1800" dirty="0" smtClean="0">
                <a:solidFill>
                  <a:srgbClr val="FF0000"/>
                </a:solidFill>
              </a:rPr>
              <a:t>No</a:t>
            </a:r>
            <a:endParaRPr lang="en-US" dirty="0" smtClean="0"/>
          </a:p>
          <a:p>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Informed Consent</a:t>
            </a:r>
            <a:br>
              <a:rPr lang="en-US" dirty="0" smtClean="0"/>
            </a:br>
            <a:r>
              <a:rPr lang="en-US" dirty="0" smtClean="0"/>
              <a:t>Common Questions</a:t>
            </a:r>
            <a:endParaRPr lang="en-US" dirty="0"/>
          </a:p>
        </p:txBody>
      </p:sp>
      <p:sp>
        <p:nvSpPr>
          <p:cNvPr id="3" name="Content Placeholder 2"/>
          <p:cNvSpPr>
            <a:spLocks noGrp="1"/>
          </p:cNvSpPr>
          <p:nvPr>
            <p:ph idx="1"/>
          </p:nvPr>
        </p:nvSpPr>
        <p:spPr/>
        <p:txBody>
          <a:bodyPr/>
          <a:lstStyle/>
          <a:p>
            <a:r>
              <a:rPr lang="en-US" dirty="0" smtClean="0"/>
              <a:t>Looking for a signed consent for reevaluation or documentation that the school district or approved cooperative can demonstrate it made reasonable efforts to obtain consent and the child’s parent failed to respond.</a:t>
            </a:r>
          </a:p>
          <a:p>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1302</TotalTime>
  <Words>3152</Words>
  <Application>Microsoft Macintosh PowerPoint</Application>
  <PresentationFormat>On-screen Show (4:3)</PresentationFormat>
  <Paragraphs>207</Paragraphs>
  <Slides>42</Slides>
  <Notes>4</Notes>
  <HiddenSlides>0</HiddenSlides>
  <MMClips>0</MMClips>
  <ScaleCrop>false</ScaleCrop>
  <HeadingPairs>
    <vt:vector size="4" baseType="variant">
      <vt:variant>
        <vt:lpstr>Design Template</vt:lpstr>
      </vt:variant>
      <vt:variant>
        <vt:i4>1</vt:i4>
      </vt:variant>
      <vt:variant>
        <vt:lpstr>Slide Titles</vt:lpstr>
      </vt:variant>
      <vt:variant>
        <vt:i4>42</vt:i4>
      </vt:variant>
    </vt:vector>
  </HeadingPairs>
  <TitlesOfParts>
    <vt:vector size="43" baseType="lpstr">
      <vt:lpstr>Office Theme</vt:lpstr>
      <vt:lpstr>Special Education File Reviews</vt:lpstr>
      <vt:lpstr>Student Assistance Teams</vt:lpstr>
      <vt:lpstr>Student Assistance Teams Common Questions</vt:lpstr>
      <vt:lpstr>Prior Written Notice</vt:lpstr>
      <vt:lpstr>Prior Written Notice Common Questions</vt:lpstr>
      <vt:lpstr>Prior Written Notice  Common Questions</vt:lpstr>
      <vt:lpstr>Informed Consent</vt:lpstr>
      <vt:lpstr>Informed Consent Common Questions</vt:lpstr>
      <vt:lpstr>Informed Consent Common Questions</vt:lpstr>
      <vt:lpstr>MDT </vt:lpstr>
      <vt:lpstr>MDT Report Common Questions</vt:lpstr>
      <vt:lpstr>MDT Report Common Questions</vt:lpstr>
      <vt:lpstr>Reevaluations</vt:lpstr>
      <vt:lpstr>Reevaluations</vt:lpstr>
      <vt:lpstr>Reevaluations</vt:lpstr>
      <vt:lpstr>Parent Participation Notification of IEP meeting</vt:lpstr>
      <vt:lpstr>Parent Participation Notification of IEP meeting Common Questions</vt:lpstr>
      <vt:lpstr>IEP Participation </vt:lpstr>
      <vt:lpstr>IEP Participation Common Questions</vt:lpstr>
      <vt:lpstr>IEP Participants Common Questions</vt:lpstr>
      <vt:lpstr>IEP Attendance - Excusals</vt:lpstr>
      <vt:lpstr>IEP Attendance – Excusal Common Questions</vt:lpstr>
      <vt:lpstr>IEP Attendance – Excusal Common Questions</vt:lpstr>
      <vt:lpstr>IEP Development (007.07A1 – 007.07A9)</vt:lpstr>
      <vt:lpstr>Present Level of Academic Achievement and Functional Performance (007.07A1)</vt:lpstr>
      <vt:lpstr>Present Levels  Common Questions</vt:lpstr>
      <vt:lpstr>Measurable Annual Goals (007.07A2)</vt:lpstr>
      <vt:lpstr>Goals Common Questions</vt:lpstr>
      <vt:lpstr>Benchmarks/Short Term Objective (007.07A3)</vt:lpstr>
      <vt:lpstr>Short Term Objectives Common Questions</vt:lpstr>
      <vt:lpstr> Progress in Achieving Goals – How Measured and When Reported (007.07A4) </vt:lpstr>
      <vt:lpstr>Progress in Achieving Goals – How Measured and When Reported – Common Questions</vt:lpstr>
      <vt:lpstr>Services (007.07A5, 007.07A6, 007.07A8)</vt:lpstr>
      <vt:lpstr>Services Common Questions</vt:lpstr>
      <vt:lpstr>Assessment</vt:lpstr>
      <vt:lpstr>Assessment Common Questions</vt:lpstr>
      <vt:lpstr>Secondary Transition</vt:lpstr>
      <vt:lpstr>Secondary Transition Common Questions</vt:lpstr>
      <vt:lpstr>Special Considerations</vt:lpstr>
      <vt:lpstr>Special Considerations Common Questions</vt:lpstr>
      <vt:lpstr>Procedural Timelines  (009.04A1-009.04A2)</vt:lpstr>
      <vt:lpstr>Procedural Timelines Common Questions</vt:lpstr>
    </vt:vector>
  </TitlesOfParts>
  <Company>Nebraska Department of Education</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dfisher</dc:creator>
  <cp:lastModifiedBy>Molly Aschoff</cp:lastModifiedBy>
  <cp:revision>111</cp:revision>
  <dcterms:created xsi:type="dcterms:W3CDTF">2011-01-12T16:11:58Z</dcterms:created>
  <dcterms:modified xsi:type="dcterms:W3CDTF">2011-01-12T16:15:05Z</dcterms:modified>
</cp:coreProperties>
</file>

<file path=docProps/thumbnail.jpeg>
</file>